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82" r:id="rId3"/>
    <p:sldId id="264" r:id="rId4"/>
    <p:sldId id="265" r:id="rId5"/>
    <p:sldId id="392" r:id="rId6"/>
    <p:sldId id="383" r:id="rId7"/>
    <p:sldId id="266" r:id="rId8"/>
    <p:sldId id="391" r:id="rId9"/>
    <p:sldId id="384" r:id="rId10"/>
    <p:sldId id="385" r:id="rId11"/>
    <p:sldId id="267" r:id="rId12"/>
    <p:sldId id="268" r:id="rId13"/>
    <p:sldId id="269" r:id="rId14"/>
    <p:sldId id="270" r:id="rId15"/>
    <p:sldId id="387" r:id="rId16"/>
    <p:sldId id="389" r:id="rId17"/>
    <p:sldId id="271" r:id="rId18"/>
    <p:sldId id="390" r:id="rId19"/>
    <p:sldId id="272" r:id="rId20"/>
    <p:sldId id="278" r:id="rId21"/>
    <p:sldId id="276" r:id="rId22"/>
    <p:sldId id="279" r:id="rId23"/>
    <p:sldId id="280" r:id="rId24"/>
    <p:sldId id="281" r:id="rId25"/>
    <p:sldId id="282" r:id="rId26"/>
    <p:sldId id="275" r:id="rId27"/>
    <p:sldId id="283" r:id="rId28"/>
    <p:sldId id="274" r:id="rId29"/>
    <p:sldId id="285" r:id="rId30"/>
    <p:sldId id="26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 tang" initials="jt" lastIdx="1" clrIdx="0">
    <p:extLst>
      <p:ext uri="{19B8F6BF-5375-455C-9EA6-DF929625EA0E}">
        <p15:presenceInfo xmlns:p15="http://schemas.microsoft.com/office/powerpoint/2012/main" userId="S::jian.tang@hec.ca::08ea5e91-e79c-4f6e-a581-0d347d8e89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6"/>
    <p:restoredTop sz="94304"/>
  </p:normalViewPr>
  <p:slideViewPr>
    <p:cSldViewPr snapToGrid="0" snapToObjects="1">
      <p:cViewPr varScale="1">
        <p:scale>
          <a:sx n="162" d="100"/>
          <a:sy n="162" d="100"/>
        </p:scale>
        <p:origin x="1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16T10:15:52.277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8539E-8443-6F48-83BA-63EC55EE7A21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A57DD-ACEC-0746-BA4E-410181BE4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15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FFE8-CE01-EC4F-BFFF-EDC65E058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39DF38-A955-C347-A0D7-7789F9E1E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4A328-1E84-044C-A5EE-31DA14E78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24D-1775-3D40-83B4-329A14C5777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0C58D-943F-194E-A262-9EDC2174D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72E9B-F265-2144-A574-7D744F921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2E77-168A-5F41-8026-74F8473F8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62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A7F9D-221D-5F42-A63D-61FE8F87E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8F5AB5-2F3D-8343-8DA9-BFECDDDE6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AD002-1F82-5E44-ABFC-5B56183C2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24D-1775-3D40-83B4-329A14C5777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4952-1D6A-EB4F-896A-A257313F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90D52-6691-5C4E-A76D-561130B5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2E77-168A-5F41-8026-74F8473F8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53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60F56-499A-EA4F-84BA-8CA35D0D1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BE9DA-2AF8-784D-AC31-9BBA267C9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CCF6C-519A-334C-84C4-D4D0FF7C5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24D-1775-3D40-83B4-329A14C5777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67D94-6A60-2A4C-B5B0-E17707EF7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81C98-61DC-264C-BD30-86E10B6D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2E77-168A-5F41-8026-74F8473F8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74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1A135-C54C-5343-8283-94A9EC86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96716-DFD8-7148-B8AA-89D4FE74F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2E767-FE2E-D340-BCE7-9A023ECBB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24D-1775-3D40-83B4-329A14C5777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A0C5-8187-CF4A-A42A-E031EDF88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CD3FF-578A-2C4B-AFF2-69BC7DC4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2E77-168A-5F41-8026-74F8473F8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7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E55CD-A225-0642-86E9-3BCBC756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EB600-E4D0-6248-B138-6DBA678B5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CEA9A-70CF-3D49-B0AB-4EA730BFA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24D-1775-3D40-83B4-329A14C5777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59D7C-3099-5245-A0BA-F0E677EDE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D9118-1F9D-9543-8546-0C00BE7B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2E77-168A-5F41-8026-74F8473F8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77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ED52-70D6-D641-BA26-C64EB1463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A7525-F369-1444-83B5-2520D6490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F6E9A-9F77-E14B-A8D2-F545B5D08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83AFD-E953-5341-989B-EB301AF3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24D-1775-3D40-83B4-329A14C5777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6AF8A-8F6F-094D-847B-7217C6D4C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BA808-3C68-F147-9369-DC11BC23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2E77-168A-5F41-8026-74F8473F8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55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F709-E0D0-5446-B8F1-EB745C17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363BD-3081-F64D-82D2-11F744CEC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8272F-1740-CD42-9D60-5372AEBD9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41E9F-76C8-D648-A5B5-CEF356F721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4AADD-5B98-7444-95EB-84B357869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B1AC4-0769-6549-9324-77FDB55D5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24D-1775-3D40-83B4-329A14C5777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D94FC4-A6C9-2148-9E9D-D129C042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4CE8A7-0C0C-6343-AB51-6E5493230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2E77-168A-5F41-8026-74F8473F8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7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5F49B-95DC-8141-A47B-B61719CF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7DA27D-6BBF-2141-AEAC-7DABD69D4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24D-1775-3D40-83B4-329A14C5777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F6D51-8F3E-C54B-98FC-584E2F11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4D6E0-3F2D-F14C-9F7B-36E08F47D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2E77-168A-5F41-8026-74F8473F8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31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F5BD41-ECB1-5242-B513-5C3AC7F9A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24D-1775-3D40-83B4-329A14C5777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31BD4C-3187-1F45-8C07-54D13B8FC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C581F-60BC-F448-8A4A-FA05D8A2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2E77-168A-5F41-8026-74F8473F8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3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152B-F560-9844-98C0-126654DE9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3905-B856-0143-AE0F-2AAFEB40B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CEFFF2-1ECB-5142-B550-E79EE1BF1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AE2D0-4905-C24D-92AC-75ED943B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24D-1775-3D40-83B4-329A14C5777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8DD68-B579-D44F-AC31-E500383E6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7B767-9C5A-7F4B-9CD6-745E07E8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2E77-168A-5F41-8026-74F8473F8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82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CB2B-3AC0-BA49-A31C-B67B1DA6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9BFA5-5203-644E-8B11-A0E699C27E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E6E1D-00BE-6E4D-9BD6-D3C91B072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080E0-ADF9-A644-A68B-83D7238C0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24D-1775-3D40-83B4-329A14C5777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E82B5-4668-DA43-9D05-347ED5C19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3DC2B-58B0-E84A-96C5-CD7A438CB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2E77-168A-5F41-8026-74F8473F8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3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600959-6852-2647-83E5-60AA1A06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78288-8B0E-564E-B767-FD2F94315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B8F4C-7D3E-A344-AA74-AC1F277E3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124D-1775-3D40-83B4-329A14C5777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AFF5E-5083-5C4F-B1B3-A14BFEAD7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FAC72-E510-CA40-881E-670F0E807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F2E77-168A-5F41-8026-74F8473F8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3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epGraphLearning/GMN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97F7-93F9-B744-B1FB-A0C540F71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8" y="340210"/>
            <a:ext cx="12226835" cy="1571931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rgbClr val="C00000"/>
                </a:solidFill>
              </a:rPr>
              <a:t>GMNN:</a:t>
            </a:r>
            <a:r>
              <a:rPr lang="zh-CN" altLang="en-US" sz="5400" b="1" dirty="0">
                <a:solidFill>
                  <a:srgbClr val="C00000"/>
                </a:solidFill>
              </a:rPr>
              <a:t> </a:t>
            </a:r>
            <a:r>
              <a:rPr lang="en-US" altLang="zh-CN" sz="5400" b="1" dirty="0">
                <a:solidFill>
                  <a:srgbClr val="C00000"/>
                </a:solidFill>
              </a:rPr>
              <a:t>Graph</a:t>
            </a:r>
            <a:r>
              <a:rPr lang="zh-CN" altLang="en-US" sz="5400" b="1" dirty="0">
                <a:solidFill>
                  <a:srgbClr val="C00000"/>
                </a:solidFill>
              </a:rPr>
              <a:t> </a:t>
            </a:r>
            <a:r>
              <a:rPr lang="en-US" altLang="zh-CN" sz="5400" b="1" dirty="0">
                <a:solidFill>
                  <a:srgbClr val="C00000"/>
                </a:solidFill>
              </a:rPr>
              <a:t>Markov</a:t>
            </a:r>
            <a:r>
              <a:rPr lang="zh-CN" altLang="en-US" sz="5400" b="1" dirty="0">
                <a:solidFill>
                  <a:srgbClr val="C00000"/>
                </a:solidFill>
              </a:rPr>
              <a:t> </a:t>
            </a:r>
            <a:r>
              <a:rPr lang="en-US" altLang="zh-CN" sz="5400" b="1" dirty="0">
                <a:solidFill>
                  <a:srgbClr val="C00000"/>
                </a:solidFill>
              </a:rPr>
              <a:t>Neural</a:t>
            </a:r>
            <a:r>
              <a:rPr lang="zh-CN" altLang="en-US" sz="5400" b="1" dirty="0">
                <a:solidFill>
                  <a:srgbClr val="C00000"/>
                </a:solidFill>
              </a:rPr>
              <a:t> </a:t>
            </a:r>
            <a:r>
              <a:rPr lang="en-US" altLang="zh-CN" sz="5400" b="1" dirty="0">
                <a:solidFill>
                  <a:srgbClr val="C00000"/>
                </a:solidFill>
              </a:rPr>
              <a:t>Networks</a:t>
            </a:r>
            <a:endParaRPr lang="en-US" sz="5400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E4EED-0415-334E-9515-C1EAD0CE4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856" y="206218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Jian</a:t>
            </a:r>
            <a:r>
              <a:rPr lang="zh-CN" altLang="en-US" b="1" dirty="0"/>
              <a:t> </a:t>
            </a:r>
            <a:r>
              <a:rPr lang="en-US" altLang="zh-CN" b="1" dirty="0"/>
              <a:t>Tang</a:t>
            </a:r>
          </a:p>
          <a:p>
            <a:r>
              <a:rPr lang="en-US" altLang="zh-CN" dirty="0"/>
              <a:t>HEC</a:t>
            </a:r>
            <a:r>
              <a:rPr lang="zh-CN" altLang="en-US" dirty="0"/>
              <a:t> </a:t>
            </a:r>
            <a:r>
              <a:rPr lang="en-US" altLang="zh-CN" dirty="0"/>
              <a:t>Montreal</a:t>
            </a:r>
          </a:p>
          <a:p>
            <a:r>
              <a:rPr lang="en-US" altLang="zh-CN" dirty="0"/>
              <a:t>Mila-Quebec AI Institute</a:t>
            </a:r>
          </a:p>
          <a:p>
            <a:r>
              <a:rPr lang="en-US" altLang="zh-CN" dirty="0"/>
              <a:t>CIFAR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Chair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BFDF7-66C3-8B41-A19D-858CE6188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66"/>
          <a:stretch/>
        </p:blipFill>
        <p:spPr>
          <a:xfrm>
            <a:off x="3016940" y="3902011"/>
            <a:ext cx="1855659" cy="1193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3D531-23E2-CE48-B767-AEE17F10A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453" y="3629629"/>
            <a:ext cx="3421336" cy="1717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C3A44C-862E-474F-B064-9662CCF1C272}"/>
              </a:ext>
            </a:extLst>
          </p:cNvPr>
          <p:cNvSpPr txBox="1"/>
          <p:nvPr/>
        </p:nvSpPr>
        <p:spPr>
          <a:xfrm>
            <a:off x="720159" y="5693979"/>
            <a:ext cx="973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Meng</a:t>
            </a:r>
            <a:r>
              <a:rPr lang="zh-CN" altLang="en-US" dirty="0"/>
              <a:t> </a:t>
            </a:r>
            <a:r>
              <a:rPr lang="en-US" altLang="zh-CN" dirty="0"/>
              <a:t>Qu,</a:t>
            </a:r>
            <a:r>
              <a:rPr lang="zh-CN" altLang="en-US" dirty="0"/>
              <a:t> </a:t>
            </a:r>
            <a:r>
              <a:rPr lang="en-US" altLang="zh-CN" dirty="0" err="1"/>
              <a:t>Yoshua</a:t>
            </a:r>
            <a:r>
              <a:rPr lang="zh-CN" altLang="en-US" dirty="0"/>
              <a:t> </a:t>
            </a:r>
            <a:r>
              <a:rPr lang="en-US" altLang="zh-CN" dirty="0" err="1"/>
              <a:t>Bengio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b="1" dirty="0"/>
              <a:t>Jian</a:t>
            </a:r>
            <a:r>
              <a:rPr lang="zh-CN" altLang="en-US" b="1" dirty="0"/>
              <a:t> </a:t>
            </a:r>
            <a:r>
              <a:rPr lang="en-US" altLang="zh-CN" b="1" dirty="0"/>
              <a:t>Tang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“GMNN: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Networks”.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appear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ICML’19.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4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5E719-77E2-1948-963F-9618FE18C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08" y="240709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Can we combine the advantages of both worlds?</a:t>
            </a:r>
          </a:p>
        </p:txBody>
      </p:sp>
    </p:spTree>
    <p:extLst>
      <p:ext uri="{BB962C8B-B14F-4D97-AF65-F5344CB8AC3E}">
        <p14:creationId xmlns:p14="http://schemas.microsoft.com/office/powerpoint/2010/main" val="4232627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DA4B-1689-764F-81D3-D77CCE100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GMNN: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br>
              <a:rPr lang="en-CA" altLang="zh-CN" dirty="0"/>
            </a:br>
            <a:r>
              <a:rPr lang="en-US" altLang="zh-CN" dirty="0"/>
              <a:t>(Qu,</a:t>
            </a:r>
            <a:r>
              <a:rPr lang="zh-CN" altLang="en-US" dirty="0"/>
              <a:t> </a:t>
            </a:r>
            <a:r>
              <a:rPr lang="en-US" altLang="zh-CN" dirty="0" err="1"/>
              <a:t>Bengio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Tang,</a:t>
            </a:r>
            <a:r>
              <a:rPr lang="zh-CN" altLang="en-US" dirty="0"/>
              <a:t> </a:t>
            </a:r>
            <a:r>
              <a:rPr lang="en-US" altLang="zh-CN" dirty="0"/>
              <a:t>ICML’19)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F6D23-9156-6441-9548-13F5890C6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Towards</a:t>
            </a:r>
            <a:r>
              <a:rPr lang="zh-CN" altLang="en-US" dirty="0"/>
              <a:t> </a:t>
            </a:r>
            <a:r>
              <a:rPr lang="en-US" altLang="zh-CN" dirty="0"/>
              <a:t>combining</a:t>
            </a:r>
            <a:r>
              <a:rPr lang="zh-CN" altLang="en-US" dirty="0"/>
              <a:t> </a:t>
            </a:r>
            <a:r>
              <a:rPr lang="en-US" altLang="zh-CN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</a:p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representations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predicting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labels</a:t>
            </a:r>
          </a:p>
          <a:p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dependencies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endParaRPr lang="en-CA" altLang="zh-CN" dirty="0"/>
          </a:p>
          <a:p>
            <a:r>
              <a:rPr lang="en-US" altLang="zh-CN" dirty="0"/>
              <a:t>State-of-the-art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endParaRPr lang="en-CA" altLang="zh-CN" dirty="0"/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semi-supervised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531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0227B-2469-F847-981E-0A42BA624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GMNN: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4A17E-3426-EB43-9021-6BC15DB1FA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joint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distribution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object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labels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conditioned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object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attributes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i.e.,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altLang="zh-CN" dirty="0"/>
                  <a:t>Learning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parameters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maximizing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lower-bound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log-likelihood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observed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data,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zh-CN" alt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4A17E-3426-EB43-9021-6BC15DB1FA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007A8F0-F5DE-244B-A1C7-B601EDB0E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161" y="3875847"/>
            <a:ext cx="8849540" cy="14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99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CBDF-982D-B949-8826-9EAC5FEAB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Pseudolikelihood</a:t>
            </a:r>
            <a:r>
              <a:rPr lang="zh-CN" altLang="en-US" dirty="0"/>
              <a:t> </a:t>
            </a:r>
            <a:r>
              <a:rPr lang="en-US" altLang="zh-CN" dirty="0"/>
              <a:t>Variational-EM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DE914-5227-D14D-BDAF-B20B28620E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E-step: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fix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variational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distribution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approximate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true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posterior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distribution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CA" altLang="zh-CN" dirty="0"/>
              </a:p>
              <a:p>
                <a:r>
                  <a:rPr lang="en-US" altLang="zh-CN" dirty="0"/>
                  <a:t>M-step: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fix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update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maximize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lower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bound</a:t>
                </a:r>
              </a:p>
              <a:p>
                <a:pPr marL="0" indent="0">
                  <a:buNone/>
                </a:pPr>
                <a:endParaRPr lang="en-CA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Directly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optimize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joint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likelihood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difficult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due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partition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instead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optimize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pseudolikelihood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</a:t>
                </a:r>
                <a:endParaRPr lang="en-CA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DE914-5227-D14D-BDAF-B20B28620E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F12BAE8-2B8D-B94C-AE10-37A48DEC2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640" y="3344924"/>
            <a:ext cx="5622746" cy="891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ED030-BD90-E845-A400-63928F5A6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810" y="5157363"/>
            <a:ext cx="6258397" cy="164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31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235FF4-FE7D-BD46-8C76-BF6446E159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Inference/E-step: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approximate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235FF4-FE7D-BD46-8C76-BF6446E159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E27AE-D4AF-9B4F-B262-06E78DF7D8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Approximate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variational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distribution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Specifically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mean-field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method:</a:t>
                </a:r>
                <a:r>
                  <a:rPr lang="zh-CN" altLang="en-US" dirty="0"/>
                  <a:t> </a:t>
                </a:r>
                <a:endParaRPr lang="en-CA" altLang="zh-CN" dirty="0"/>
              </a:p>
              <a:p>
                <a:endParaRPr lang="en-CA" dirty="0"/>
              </a:p>
              <a:p>
                <a:endParaRPr lang="en-CA" dirty="0"/>
              </a:p>
              <a:p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parametrize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variational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distribution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Graph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Neural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</a:t>
                </a:r>
                <a:endParaRPr lang="en-CA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E27AE-D4AF-9B4F-B262-06E78DF7D8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98E8A15-0FA1-1643-94DE-97791BA47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547" y="2643515"/>
            <a:ext cx="4204869" cy="967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7C0854-8C2B-F745-9290-B3AFB45A6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063" y="4735372"/>
            <a:ext cx="6342568" cy="704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2953F3-C90A-DD42-8702-D70B16C20ADE}"/>
              </a:ext>
            </a:extLst>
          </p:cNvPr>
          <p:cNvSpPr txBox="1"/>
          <p:nvPr/>
        </p:nvSpPr>
        <p:spPr>
          <a:xfrm>
            <a:off x="7741416" y="5807631"/>
            <a:ext cx="387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432FF"/>
                </a:solidFill>
              </a:rPr>
              <a:t>Object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representations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learned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by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GNN</a:t>
            </a:r>
            <a:endParaRPr lang="en-US" dirty="0">
              <a:solidFill>
                <a:srgbClr val="0432FF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39B146-D713-2E47-9188-BA8D4067E8A6}"/>
              </a:ext>
            </a:extLst>
          </p:cNvPr>
          <p:cNvCxnSpPr>
            <a:cxnSpLocks/>
          </p:cNvCxnSpPr>
          <p:nvPr/>
        </p:nvCxnSpPr>
        <p:spPr>
          <a:xfrm flipH="1" flipV="1">
            <a:off x="8380071" y="5278957"/>
            <a:ext cx="799966" cy="529575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481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235FF4-FE7D-BD46-8C76-BF6446E159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Inference/E-step: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approximate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7235FF4-FE7D-BD46-8C76-BF6446E159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E27AE-D4AF-9B4F-B262-06E78DF7D8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optimal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variational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distribution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satisfies: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Estimate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right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term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𝑁𝐵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 ∩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have</a:t>
                </a:r>
              </a:p>
              <a:p>
                <a:endParaRPr lang="en-US" altLang="zh-CN" dirty="0"/>
              </a:p>
              <a:p>
                <a:r>
                  <a:rPr lang="zh-CN" altLang="en-US" dirty="0"/>
                  <a:t> </a:t>
                </a:r>
                <a:endParaRPr lang="en-US" altLang="zh-CN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3E27AE-D4AF-9B4F-B262-06E78DF7D8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A2E9B84-5D1E-6247-BD8B-D82841D35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538" y="2257062"/>
            <a:ext cx="7151789" cy="1169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838C21-1D4D-FF4E-9827-F1F078D9D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5929" y="4822910"/>
            <a:ext cx="5271585" cy="802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65E896-F949-8E4D-AF6C-905BEA6129B3}"/>
              </a:ext>
            </a:extLst>
          </p:cNvPr>
          <p:cNvSpPr txBox="1"/>
          <p:nvPr/>
        </p:nvSpPr>
        <p:spPr>
          <a:xfrm>
            <a:off x="5507614" y="5636494"/>
            <a:ext cx="511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432FF"/>
                </a:solidFill>
              </a:rPr>
              <a:t>Label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distribution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of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object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n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by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the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learning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module</a:t>
            </a:r>
            <a:endParaRPr lang="en-US" dirty="0">
              <a:solidFill>
                <a:srgbClr val="0432F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4FE93E-6090-6044-8948-641F675C7539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6690167" y="5486400"/>
            <a:ext cx="1377347" cy="150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025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2E082C-9D9E-7F47-9AAD-2189BD1C918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Inference/E-step: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approximate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2E082C-9D9E-7F47-9AAD-2189BD1C9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E171E-EF40-514E-BD4E-2D838B683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KL-divergence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distributions</a:t>
            </a:r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supervision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pseudo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variational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variational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labeled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objective: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27F4F-CF7B-264F-A852-C419AFBC0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87" y="2898434"/>
            <a:ext cx="7151077" cy="1141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CF97F6-E5DE-AF40-86B6-854D51B80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14" y="4411201"/>
            <a:ext cx="4111929" cy="984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8EE62A-6F21-2743-95C6-136E97C60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167" y="5759010"/>
            <a:ext cx="3756146" cy="91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5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426F-EC03-044B-87B5-AEF55376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Learning/M-step: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0B13D-D4DB-B041-A504-00CE6DBE4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log-pseudo</a:t>
            </a:r>
            <a:r>
              <a:rPr lang="zh-CN" altLang="en-US" dirty="0"/>
              <a:t> </a:t>
            </a:r>
            <a:r>
              <a:rPr lang="en-US" altLang="zh-CN" dirty="0"/>
              <a:t>likelihood: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According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inference,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                             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required</a:t>
            </a:r>
            <a:endParaRPr lang="en-CA" altLang="zh-CN" dirty="0"/>
          </a:p>
          <a:p>
            <a:r>
              <a:rPr lang="en-US" altLang="zh-CN" dirty="0"/>
              <a:t>Parametrize</a:t>
            </a:r>
            <a:r>
              <a:rPr lang="zh-CN" altLang="en-US" dirty="0"/>
              <a:t>                             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GCN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3AEA3-5AFB-F440-A0D7-89B7B91E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431" y="2236994"/>
            <a:ext cx="6258397" cy="1648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2EDF65-31E6-8C4B-A5C7-5CFD348DEF28}"/>
                  </a:ext>
                </a:extLst>
              </p:cNvPr>
              <p:cNvSpPr/>
              <p:nvPr/>
            </p:nvSpPr>
            <p:spPr>
              <a:xfrm>
                <a:off x="6384798" y="3796396"/>
                <a:ext cx="2544030" cy="523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ϕ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0" smtClean="0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altLang="zh-CN" sz="2400" b="1" i="0" smtClean="0"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sub>
                                  </m:sSub>
                                  <m:r>
                                    <a:rPr lang="en-US" altLang="zh-CN" sz="2400" b="1" i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b="1" i="0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i="0">
                                      <a:latin typeface="Cambria Math" panose="02040503050406030204" pitchFamily="18" charset="0"/>
                                    </a:rPr>
                                    <m:t>NB</m:t>
                                  </m:r>
                                  <m: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i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2EDF65-31E6-8C4B-A5C7-5CFD348DE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798" y="3796396"/>
                <a:ext cx="2544030" cy="523670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3B6191-8BA2-DB4C-AD9F-6055D494BB27}"/>
                  </a:ext>
                </a:extLst>
              </p:cNvPr>
              <p:cNvSpPr/>
              <p:nvPr/>
            </p:nvSpPr>
            <p:spPr>
              <a:xfrm>
                <a:off x="2844874" y="4320066"/>
                <a:ext cx="2544030" cy="523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ϕ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0" smtClean="0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altLang="zh-CN" sz="2400" b="1" i="0" smtClean="0"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sub>
                                  </m:sSub>
                                  <m:r>
                                    <a:rPr lang="en-US" altLang="zh-CN" sz="2400" b="1" i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b="1" i="0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i="0">
                                      <a:latin typeface="Cambria Math" panose="02040503050406030204" pitchFamily="18" charset="0"/>
                                    </a:rPr>
                                    <m:t>NB</m:t>
                                  </m:r>
                                  <m: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i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3B6191-8BA2-DB4C-AD9F-6055D494BB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874" y="4320066"/>
                <a:ext cx="2544030" cy="523670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4E206A9-7EEB-9148-A6CC-AC6E140E5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855" y="5088870"/>
            <a:ext cx="6568973" cy="5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79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426F-EC03-044B-87B5-AEF55376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Learning/M-step:</a:t>
            </a:r>
            <a:r>
              <a:rPr lang="zh-CN" altLang="en-US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0B13D-D4DB-B041-A504-00CE6DBE44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Estimate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expectation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drawing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e>
                    </m:d>
                  </m:oMath>
                </a14:m>
                <a:endParaRPr lang="en-CA" altLang="zh-CN" dirty="0"/>
              </a:p>
              <a:p>
                <a:r>
                  <a:rPr lang="en-US" altLang="zh-CN" dirty="0"/>
                  <a:t>Final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objective:</a:t>
                </a:r>
                <a:r>
                  <a:rPr lang="zh-CN" altLang="en-US" dirty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0B13D-D4DB-B041-A504-00CE6DBE4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AF4C79B-9AB8-224B-91BE-59C55ABF7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67" y="2900583"/>
            <a:ext cx="4998758" cy="1231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A78DCC-C004-7548-9E87-F66DA5C4F036}"/>
                  </a:ext>
                </a:extLst>
              </p:cNvPr>
              <p:cNvSpPr txBox="1"/>
              <p:nvPr/>
            </p:nvSpPr>
            <p:spPr>
              <a:xfrm>
                <a:off x="4219501" y="4267098"/>
                <a:ext cx="538019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  <m:r>
                              <a:rPr lang="en-US" altLang="zh-CN" sz="2400" b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400" b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432FF"/>
                    </a:solidFill>
                  </a:rPr>
                  <a:t>,</a:t>
                </a:r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</a:rPr>
                  <a:t>if</a:t>
                </a:r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</a:rPr>
                  <a:t>n</a:t>
                </a:r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</a:rPr>
                  <a:t>is</a:t>
                </a:r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</a:rPr>
                  <a:t>unlabeled</a:t>
                </a:r>
              </a:p>
              <a:p>
                <a:endParaRPr lang="en-US" altLang="zh-CN" sz="2400" dirty="0">
                  <a:solidFill>
                    <a:srgbClr val="0432FF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</a:rPr>
                  <a:t>is</a:t>
                </a:r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</a:rPr>
                  <a:t>the</a:t>
                </a:r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</a:rPr>
                  <a:t>ground</a:t>
                </a:r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</a:rPr>
                  <a:t>truth</a:t>
                </a:r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</a:rPr>
                  <a:t>label,</a:t>
                </a:r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</a:rPr>
                  <a:t>if</a:t>
                </a:r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</a:rPr>
                  <a:t>n</a:t>
                </a:r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</a:rPr>
                  <a:t>is</a:t>
                </a:r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</a:rPr>
                  <a:t>labeled</a:t>
                </a:r>
              </a:p>
              <a:p>
                <a:endParaRPr lang="en-US" sz="2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A78DCC-C004-7548-9E87-F66DA5C4F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01" y="4267098"/>
                <a:ext cx="5380191" cy="1569660"/>
              </a:xfrm>
              <a:prstGeom prst="rect">
                <a:avLst/>
              </a:prstGeom>
              <a:blipFill>
                <a:blip r:embed="rId4"/>
                <a:stretch>
                  <a:fillRect l="-235" t="-2419" r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F22698-65C5-9948-A7F4-0E9BDBA13A49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6511289" y="3651524"/>
            <a:ext cx="398308" cy="61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343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2E576-34AE-864D-BD2B-872A78563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Overall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9DCD34-6628-4948-BA44-C7ED720AC5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9406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Two Graph Neural Networks Collaborate with each other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dirty="0"/>
                  <a:t>: learning network, modeling the label dependency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inference network, learning the object representations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infer the labels of unlabeled objects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trained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supervision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labeled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objects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dirty="0"/>
                  <a:t> is trained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fully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labeled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graph,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where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unlabeled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objects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labeled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CA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9DCD34-6628-4948-BA44-C7ED720AC5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9406"/>
                <a:ext cx="10515600" cy="4351338"/>
              </a:xfrm>
              <a:blipFill>
                <a:blip r:embed="rId2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3497081-1001-794A-A9FF-E55246567412}"/>
              </a:ext>
            </a:extLst>
          </p:cNvPr>
          <p:cNvGrpSpPr/>
          <p:nvPr/>
        </p:nvGrpSpPr>
        <p:grpSpPr>
          <a:xfrm>
            <a:off x="4154437" y="4338366"/>
            <a:ext cx="5216079" cy="2401391"/>
            <a:chOff x="3590540" y="1860513"/>
            <a:chExt cx="6311863" cy="294341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68A1E6C-B375-0445-89F6-38F1E430EDFB}"/>
                </a:ext>
              </a:extLst>
            </p:cNvPr>
            <p:cNvSpPr/>
            <p:nvPr/>
          </p:nvSpPr>
          <p:spPr>
            <a:xfrm>
              <a:off x="3590540" y="331540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2E18D8-BCDB-ED44-9BA4-9F0FDD6F173F}"/>
                </a:ext>
              </a:extLst>
            </p:cNvPr>
            <p:cNvSpPr/>
            <p:nvPr/>
          </p:nvSpPr>
          <p:spPr>
            <a:xfrm>
              <a:off x="4044935" y="2075309"/>
              <a:ext cx="468000" cy="468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EA8A8A6-0656-4745-84A5-7BFA0698B2BF}"/>
                </a:ext>
              </a:extLst>
            </p:cNvPr>
            <p:cNvSpPr/>
            <p:nvPr/>
          </p:nvSpPr>
          <p:spPr>
            <a:xfrm>
              <a:off x="5355489" y="3432206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435F84A-7FD1-1346-B339-0F2970584A39}"/>
                </a:ext>
              </a:extLst>
            </p:cNvPr>
            <p:cNvSpPr/>
            <p:nvPr/>
          </p:nvSpPr>
          <p:spPr>
            <a:xfrm>
              <a:off x="4512935" y="2796513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549E55-B6CF-0E40-998F-4007EF3C9B06}"/>
                </a:ext>
              </a:extLst>
            </p:cNvPr>
            <p:cNvSpPr/>
            <p:nvPr/>
          </p:nvSpPr>
          <p:spPr>
            <a:xfrm>
              <a:off x="6403603" y="3951302"/>
              <a:ext cx="468000" cy="468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3D4B82-9BB0-6242-AC76-670CDA2DE652}"/>
                </a:ext>
              </a:extLst>
            </p:cNvPr>
            <p:cNvSpPr/>
            <p:nvPr/>
          </p:nvSpPr>
          <p:spPr>
            <a:xfrm>
              <a:off x="5494910" y="2328513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A7F985-E079-BB4F-B724-10B1F253B77C}"/>
                </a:ext>
              </a:extLst>
            </p:cNvPr>
            <p:cNvSpPr/>
            <p:nvPr/>
          </p:nvSpPr>
          <p:spPr>
            <a:xfrm>
              <a:off x="6637603" y="1860513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1291A3F-49BC-4E4D-BEAE-0E8B9BDAAABB}"/>
                </a:ext>
              </a:extLst>
            </p:cNvPr>
            <p:cNvSpPr/>
            <p:nvPr/>
          </p:nvSpPr>
          <p:spPr>
            <a:xfrm>
              <a:off x="6533976" y="2905907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336023-D4D7-1447-9455-FC2BB4D9EDA3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>
              <a:off x="4512935" y="2309309"/>
              <a:ext cx="981975" cy="253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ACA9D9-5338-FE47-8239-D34E09F821E5}"/>
                </a:ext>
              </a:extLst>
            </p:cNvPr>
            <p:cNvCxnSpPr>
              <a:cxnSpLocks/>
              <a:stCxn id="7" idx="3"/>
              <a:endCxn id="6" idx="0"/>
            </p:cNvCxnSpPr>
            <p:nvPr/>
          </p:nvCxnSpPr>
          <p:spPr>
            <a:xfrm flipH="1">
              <a:off x="3824540" y="2474772"/>
              <a:ext cx="288932" cy="840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681F88-6002-3848-8F6C-2C68D4925CFB}"/>
                </a:ext>
              </a:extLst>
            </p:cNvPr>
            <p:cNvCxnSpPr>
              <a:cxnSpLocks/>
              <a:stCxn id="9" idx="3"/>
              <a:endCxn id="6" idx="6"/>
            </p:cNvCxnSpPr>
            <p:nvPr/>
          </p:nvCxnSpPr>
          <p:spPr>
            <a:xfrm flipH="1">
              <a:off x="4058540" y="3195976"/>
              <a:ext cx="522932" cy="353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3DB918-1A8C-3348-85C0-9548B9ED20C4}"/>
                </a:ext>
              </a:extLst>
            </p:cNvPr>
            <p:cNvCxnSpPr>
              <a:cxnSpLocks/>
              <a:stCxn id="7" idx="5"/>
              <a:endCxn id="9" idx="1"/>
            </p:cNvCxnSpPr>
            <p:nvPr/>
          </p:nvCxnSpPr>
          <p:spPr>
            <a:xfrm>
              <a:off x="4444398" y="2474772"/>
              <a:ext cx="137074" cy="3902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DEE1B17-3E30-EA41-B3C1-75BCBA93AA5A}"/>
                </a:ext>
              </a:extLst>
            </p:cNvPr>
            <p:cNvCxnSpPr>
              <a:cxnSpLocks/>
              <a:stCxn id="11" idx="3"/>
              <a:endCxn id="9" idx="6"/>
            </p:cNvCxnSpPr>
            <p:nvPr/>
          </p:nvCxnSpPr>
          <p:spPr>
            <a:xfrm flipH="1">
              <a:off x="4980935" y="2727976"/>
              <a:ext cx="582512" cy="3025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585D919-B8A0-7F49-B578-D7DA8543AB53}"/>
                </a:ext>
              </a:extLst>
            </p:cNvPr>
            <p:cNvCxnSpPr>
              <a:cxnSpLocks/>
              <a:stCxn id="8" idx="1"/>
              <a:endCxn id="9" idx="5"/>
            </p:cNvCxnSpPr>
            <p:nvPr/>
          </p:nvCxnSpPr>
          <p:spPr>
            <a:xfrm flipH="1" flipV="1">
              <a:off x="4912398" y="3195976"/>
              <a:ext cx="511628" cy="30476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54DE809-1B2B-004C-BCD5-A8DCEF26D114}"/>
                </a:ext>
              </a:extLst>
            </p:cNvPr>
            <p:cNvCxnSpPr>
              <a:cxnSpLocks/>
              <a:stCxn id="11" idx="7"/>
              <a:endCxn id="12" idx="2"/>
            </p:cNvCxnSpPr>
            <p:nvPr/>
          </p:nvCxnSpPr>
          <p:spPr>
            <a:xfrm flipV="1">
              <a:off x="5894373" y="2094513"/>
              <a:ext cx="743230" cy="3025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FA35846-4B25-1F46-A666-A7FA1FA21E89}"/>
                </a:ext>
              </a:extLst>
            </p:cNvPr>
            <p:cNvCxnSpPr>
              <a:cxnSpLocks/>
              <a:stCxn id="11" idx="5"/>
              <a:endCxn id="13" idx="1"/>
            </p:cNvCxnSpPr>
            <p:nvPr/>
          </p:nvCxnSpPr>
          <p:spPr>
            <a:xfrm>
              <a:off x="5894373" y="2727976"/>
              <a:ext cx="708140" cy="2464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67CCD27-DA1E-F949-A0B1-48A175A86C96}"/>
                </a:ext>
              </a:extLst>
            </p:cNvPr>
            <p:cNvCxnSpPr>
              <a:cxnSpLocks/>
              <a:stCxn id="13" idx="4"/>
              <a:endCxn id="10" idx="0"/>
            </p:cNvCxnSpPr>
            <p:nvPr/>
          </p:nvCxnSpPr>
          <p:spPr>
            <a:xfrm flipH="1">
              <a:off x="6637603" y="3373907"/>
              <a:ext cx="130373" cy="5773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7AEEB2C-7BE8-CC49-A526-B998B3F81243}"/>
                </a:ext>
              </a:extLst>
            </p:cNvPr>
            <p:cNvCxnSpPr>
              <a:cxnSpLocks/>
              <a:stCxn id="8" idx="5"/>
              <a:endCxn id="10" idx="2"/>
            </p:cNvCxnSpPr>
            <p:nvPr/>
          </p:nvCxnSpPr>
          <p:spPr>
            <a:xfrm>
              <a:off x="5754952" y="3831669"/>
              <a:ext cx="648651" cy="3536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B694842-EBE0-3F4C-8C22-127B6BCF5E10}"/>
                </a:ext>
              </a:extLst>
            </p:cNvPr>
            <p:cNvCxnSpPr>
              <a:cxnSpLocks/>
              <a:stCxn id="11" idx="4"/>
              <a:endCxn id="10" idx="1"/>
            </p:cNvCxnSpPr>
            <p:nvPr/>
          </p:nvCxnSpPr>
          <p:spPr>
            <a:xfrm>
              <a:off x="5728910" y="2796513"/>
              <a:ext cx="743230" cy="12233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B30B5FB-8F44-CB44-B313-053CEF7DCA3B}"/>
                </a:ext>
              </a:extLst>
            </p:cNvPr>
            <p:cNvGrpSpPr/>
            <p:nvPr/>
          </p:nvGrpSpPr>
          <p:grpSpPr>
            <a:xfrm>
              <a:off x="4155519" y="2543309"/>
              <a:ext cx="246832" cy="384621"/>
              <a:chOff x="4155519" y="2543309"/>
              <a:chExt cx="246832" cy="384621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210C618-807F-8D42-8A61-91A1E4563A34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2DDCAF6-BD92-5B47-9669-555D901B54D3}"/>
                  </a:ext>
                </a:extLst>
              </p:cNvPr>
              <p:cNvCxnSpPr>
                <a:cxnSpLocks/>
                <a:stCxn id="58" idx="0"/>
                <a:endCxn id="7" idx="4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11FA24D-DEF9-9B4C-B6A4-AD66BAF578BC}"/>
                </a:ext>
              </a:extLst>
            </p:cNvPr>
            <p:cNvGrpSpPr/>
            <p:nvPr/>
          </p:nvGrpSpPr>
          <p:grpSpPr>
            <a:xfrm>
              <a:off x="3701124" y="3771407"/>
              <a:ext cx="246832" cy="384621"/>
              <a:chOff x="4155519" y="2543309"/>
              <a:chExt cx="246832" cy="384621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200AD11-1DE7-1D4B-84C5-E58C01067CA5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843B590-FFB5-9F40-A9C8-3C68D145ADF5}"/>
                  </a:ext>
                </a:extLst>
              </p:cNvPr>
              <p:cNvCxnSpPr>
                <a:stCxn id="56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16AA3E9-DD51-AD40-BF6B-3656997CF5C2}"/>
                </a:ext>
              </a:extLst>
            </p:cNvPr>
            <p:cNvGrpSpPr/>
            <p:nvPr/>
          </p:nvGrpSpPr>
          <p:grpSpPr>
            <a:xfrm>
              <a:off x="4634996" y="3264513"/>
              <a:ext cx="246832" cy="384621"/>
              <a:chOff x="4155519" y="2543309"/>
              <a:chExt cx="246832" cy="38462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DD25044-27C4-6446-B0DA-D87BEF47F4FF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9985600-8BD4-764E-807C-83FDDA0872A5}"/>
                  </a:ext>
                </a:extLst>
              </p:cNvPr>
              <p:cNvCxnSpPr>
                <a:stCxn id="54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450D31C-69B2-C540-A61B-EA022EF1550D}"/>
                </a:ext>
              </a:extLst>
            </p:cNvPr>
            <p:cNvGrpSpPr/>
            <p:nvPr/>
          </p:nvGrpSpPr>
          <p:grpSpPr>
            <a:xfrm>
              <a:off x="5576657" y="2796513"/>
              <a:ext cx="246832" cy="384621"/>
              <a:chOff x="4155519" y="2543309"/>
              <a:chExt cx="246832" cy="384621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1A19848-08C6-7A45-9426-C1EB0653781F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462BB29-4095-9143-A6F0-A058DF11BD2F}"/>
                  </a:ext>
                </a:extLst>
              </p:cNvPr>
              <p:cNvCxnSpPr>
                <a:stCxn id="52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B2C596F-D1A2-984B-A7A4-14314A5F56DB}"/>
                </a:ext>
              </a:extLst>
            </p:cNvPr>
            <p:cNvGrpSpPr/>
            <p:nvPr/>
          </p:nvGrpSpPr>
          <p:grpSpPr>
            <a:xfrm>
              <a:off x="5420242" y="3887396"/>
              <a:ext cx="246832" cy="384621"/>
              <a:chOff x="4155519" y="2543309"/>
              <a:chExt cx="246832" cy="38462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0773108-F03B-EF40-B0BF-BD004A7DC5CB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1157A43-7CF1-2B43-9BE5-A0BF67AE6946}"/>
                  </a:ext>
                </a:extLst>
              </p:cNvPr>
              <p:cNvCxnSpPr>
                <a:stCxn id="50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943C816-77CF-9044-9D3A-D1F329560D3F}"/>
                </a:ext>
              </a:extLst>
            </p:cNvPr>
            <p:cNvGrpSpPr/>
            <p:nvPr/>
          </p:nvGrpSpPr>
          <p:grpSpPr>
            <a:xfrm>
              <a:off x="6521824" y="4419302"/>
              <a:ext cx="246832" cy="384621"/>
              <a:chOff x="4155519" y="2543309"/>
              <a:chExt cx="246832" cy="384621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5AAE02A-55C2-694A-8871-D9D38289EFB9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174DE64-B32C-3143-8D26-302133281D91}"/>
                  </a:ext>
                </a:extLst>
              </p:cNvPr>
              <p:cNvCxnSpPr>
                <a:stCxn id="48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A776A45-4455-6742-956C-75B3B949DB7A}"/>
                </a:ext>
              </a:extLst>
            </p:cNvPr>
            <p:cNvGrpSpPr/>
            <p:nvPr/>
          </p:nvGrpSpPr>
          <p:grpSpPr>
            <a:xfrm>
              <a:off x="6653608" y="3373990"/>
              <a:ext cx="246832" cy="384621"/>
              <a:chOff x="4155519" y="2543309"/>
              <a:chExt cx="246832" cy="384621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214C41-DE2A-574E-A1C3-EF86DCE5C8FC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24692C4-CCDD-284B-A947-55B64137F329}"/>
                  </a:ext>
                </a:extLst>
              </p:cNvPr>
              <p:cNvCxnSpPr>
                <a:stCxn id="46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E0DC70F-27EC-EC4A-9BE1-562A7E6BC05E}"/>
                </a:ext>
              </a:extLst>
            </p:cNvPr>
            <p:cNvGrpSpPr/>
            <p:nvPr/>
          </p:nvGrpSpPr>
          <p:grpSpPr>
            <a:xfrm>
              <a:off x="6737893" y="2314133"/>
              <a:ext cx="246832" cy="384621"/>
              <a:chOff x="4155519" y="2543309"/>
              <a:chExt cx="246832" cy="384621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AE6244C-E8A3-A84C-9079-DA8D415C1D0A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0DBCAB1-E51C-774A-B43B-176E97E3932A}"/>
                  </a:ext>
                </a:extLst>
              </p:cNvPr>
              <p:cNvCxnSpPr>
                <a:stCxn id="44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7230B4-29EA-E34A-B768-8F76AE5AB2A6}"/>
                </a:ext>
              </a:extLst>
            </p:cNvPr>
            <p:cNvSpPr txBox="1"/>
            <p:nvPr/>
          </p:nvSpPr>
          <p:spPr>
            <a:xfrm>
              <a:off x="3656494" y="3364734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C89D9D1-DBA3-7045-859F-EEF9DBF88A56}"/>
                </a:ext>
              </a:extLst>
            </p:cNvPr>
            <p:cNvSpPr/>
            <p:nvPr/>
          </p:nvSpPr>
          <p:spPr>
            <a:xfrm>
              <a:off x="4603720" y="2863080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A1880F3-2288-3E4B-8714-7B242FB65AE3}"/>
                </a:ext>
              </a:extLst>
            </p:cNvPr>
            <p:cNvSpPr/>
            <p:nvPr/>
          </p:nvSpPr>
          <p:spPr>
            <a:xfrm>
              <a:off x="5574901" y="2392913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438E03-FA40-374F-A223-C9B604AD8527}"/>
                </a:ext>
              </a:extLst>
            </p:cNvPr>
            <p:cNvSpPr/>
            <p:nvPr/>
          </p:nvSpPr>
          <p:spPr>
            <a:xfrm>
              <a:off x="6736637" y="1950551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400E3C8-2D74-DF40-8ECF-38163D341B74}"/>
                </a:ext>
              </a:extLst>
            </p:cNvPr>
            <p:cNvSpPr/>
            <p:nvPr/>
          </p:nvSpPr>
          <p:spPr>
            <a:xfrm>
              <a:off x="6611948" y="2949153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82446D-CA55-7140-9639-14015E8087D1}"/>
                </a:ext>
              </a:extLst>
            </p:cNvPr>
            <p:cNvSpPr/>
            <p:nvPr/>
          </p:nvSpPr>
          <p:spPr>
            <a:xfrm>
              <a:off x="5405772" y="3469445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80D6384-DE42-1C4A-8BC0-2B3ACC247467}"/>
                </a:ext>
              </a:extLst>
            </p:cNvPr>
            <p:cNvGrpSpPr/>
            <p:nvPr/>
          </p:nvGrpSpPr>
          <p:grpSpPr>
            <a:xfrm>
              <a:off x="7759708" y="2595365"/>
              <a:ext cx="2142695" cy="1076907"/>
              <a:chOff x="8016582" y="2579746"/>
              <a:chExt cx="2142695" cy="1076907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9FE9026-2D96-6E4A-8517-2BDB627CDE2D}"/>
                  </a:ext>
                </a:extLst>
              </p:cNvPr>
              <p:cNvSpPr/>
              <p:nvPr/>
            </p:nvSpPr>
            <p:spPr>
              <a:xfrm>
                <a:off x="8127166" y="3351033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21DECB2-A7B7-C04A-824F-D8FC8A58C563}"/>
                  </a:ext>
                </a:extLst>
              </p:cNvPr>
              <p:cNvSpPr/>
              <p:nvPr/>
            </p:nvSpPr>
            <p:spPr>
              <a:xfrm>
                <a:off x="8016582" y="2579746"/>
                <a:ext cx="468000" cy="468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84B1FF-5227-F24A-805B-4ACC9629E842}"/>
                  </a:ext>
                </a:extLst>
              </p:cNvPr>
              <p:cNvSpPr txBox="1"/>
              <p:nvPr/>
            </p:nvSpPr>
            <p:spPr>
              <a:xfrm>
                <a:off x="8533191" y="2624851"/>
                <a:ext cx="1399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Object labels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981B6F2-0FCD-4D4A-B641-1EE11590BCE9}"/>
                  </a:ext>
                </a:extLst>
              </p:cNvPr>
              <p:cNvSpPr txBox="1"/>
              <p:nvPr/>
            </p:nvSpPr>
            <p:spPr>
              <a:xfrm>
                <a:off x="8533191" y="3287321"/>
                <a:ext cx="162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Object features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5945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are Ubiquitous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7750"/>
            <a:ext cx="10979552" cy="491084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encode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relations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Cover a variety of domains and applications</a:t>
            </a:r>
          </a:p>
          <a:p>
            <a:pPr lvl="1"/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</a:p>
          <a:p>
            <a:pPr lvl="1"/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</a:p>
          <a:p>
            <a:pPr lvl="1"/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</a:p>
          <a:p>
            <a:pPr lvl="1"/>
            <a:r>
              <a:rPr lang="en-US" altLang="zh-CN" dirty="0"/>
              <a:t>…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15A62D-933D-0043-94FF-809820BEC233}"/>
              </a:ext>
            </a:extLst>
          </p:cNvPr>
          <p:cNvGrpSpPr/>
          <p:nvPr/>
        </p:nvGrpSpPr>
        <p:grpSpPr>
          <a:xfrm>
            <a:off x="1107208" y="2427909"/>
            <a:ext cx="9253262" cy="2250266"/>
            <a:chOff x="1153506" y="2312157"/>
            <a:chExt cx="9253262" cy="225026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8D905C-DC88-9E47-A6CF-71D00B296E81}"/>
                </a:ext>
              </a:extLst>
            </p:cNvPr>
            <p:cNvGrpSpPr/>
            <p:nvPr/>
          </p:nvGrpSpPr>
          <p:grpSpPr>
            <a:xfrm>
              <a:off x="1153506" y="2312157"/>
              <a:ext cx="9253262" cy="2250266"/>
              <a:chOff x="475945" y="3838830"/>
              <a:chExt cx="9253262" cy="2250266"/>
            </a:xfrm>
          </p:grpSpPr>
          <p:pic>
            <p:nvPicPr>
              <p:cNvPr id="5" name="Picture 4" descr="http://www.wired.com/images_blogs/wiredscience/2012/04/facebook-social-network-flickr-marc_smith.jpg">
                <a:extLst>
                  <a:ext uri="{FF2B5EF4-FFF2-40B4-BE49-F238E27FC236}">
                    <a16:creationId xmlns:a16="http://schemas.microsoft.com/office/drawing/2014/main" id="{0A7969B4-44F9-7A4C-95AD-4C193C905F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945" y="3864046"/>
                <a:ext cx="2454710" cy="1553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05E28F5-A695-C54B-9A26-E0A98BB50A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/>
              <a:stretch/>
            </p:blipFill>
            <p:spPr>
              <a:xfrm>
                <a:off x="2976825" y="3977325"/>
                <a:ext cx="1870648" cy="133575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6BE0FF-AF73-8340-870F-BD0DAF9BC74A}"/>
                  </a:ext>
                </a:extLst>
              </p:cNvPr>
              <p:cNvSpPr txBox="1"/>
              <p:nvPr/>
            </p:nvSpPr>
            <p:spPr>
              <a:xfrm>
                <a:off x="756322" y="5635442"/>
                <a:ext cx="16505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latin typeface="Hannotate TC Bold"/>
                    <a:cs typeface="Hannotate TC Bold"/>
                  </a:rPr>
                  <a:t>Social Network</a:t>
                </a:r>
                <a:endParaRPr lang="en-US" sz="1600" b="1" dirty="0">
                  <a:latin typeface="Hannotate TC Bold"/>
                  <a:cs typeface="Hannotate TC Bold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48014B-D86F-D349-B9B2-9B681EB23A1B}"/>
                  </a:ext>
                </a:extLst>
              </p:cNvPr>
              <p:cNvSpPr txBox="1"/>
              <p:nvPr/>
            </p:nvSpPr>
            <p:spPr>
              <a:xfrm>
                <a:off x="3052481" y="5644832"/>
                <a:ext cx="16505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latin typeface="Hannotate TC Bold"/>
                    <a:cs typeface="Hannotate TC Bold"/>
                  </a:rPr>
                  <a:t>Road</a:t>
                </a:r>
                <a:r>
                  <a:rPr lang="zh-CN" altLang="en-US" sz="1600" b="1" dirty="0">
                    <a:latin typeface="Hannotate TC Bold"/>
                    <a:cs typeface="Hannotate TC Bold"/>
                  </a:rPr>
                  <a:t> </a:t>
                </a:r>
                <a:r>
                  <a:rPr lang="en-US" altLang="zh-CN" sz="1600" b="1" dirty="0">
                    <a:latin typeface="Hannotate TC Bold"/>
                    <a:cs typeface="Hannotate TC Bold"/>
                  </a:rPr>
                  <a:t>Network</a:t>
                </a:r>
                <a:endParaRPr lang="en-US" sz="1600" b="1" dirty="0">
                  <a:latin typeface="Hannotate TC Bold"/>
                  <a:cs typeface="Hannotate TC Bold"/>
                </a:endParaRPr>
              </a:p>
            </p:txBody>
          </p:sp>
          <p:pic>
            <p:nvPicPr>
              <p:cNvPr id="9" name="Picture 2" descr="RÃ©sultats de recherche d'images pour Â«Â proteinâprotein interaction networksÂ Â»">
                <a:extLst>
                  <a:ext uri="{FF2B5EF4-FFF2-40B4-BE49-F238E27FC236}">
                    <a16:creationId xmlns:a16="http://schemas.microsoft.com/office/drawing/2014/main" id="{65F5C9A1-6195-7545-954F-16BA171028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8943" y="3838830"/>
                <a:ext cx="1793223" cy="164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0969F6-6AEE-984E-8CAB-7CD39E5F2FEA}"/>
                  </a:ext>
                </a:extLst>
              </p:cNvPr>
              <p:cNvSpPr/>
              <p:nvPr/>
            </p:nvSpPr>
            <p:spPr>
              <a:xfrm>
                <a:off x="7351322" y="5504321"/>
                <a:ext cx="237788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b="1" dirty="0">
                    <a:latin typeface="Hannotate TC Bold"/>
                    <a:cs typeface="Hannotate TC Bold"/>
                  </a:rPr>
                  <a:t>Protein-protein </a:t>
                </a:r>
              </a:p>
              <a:p>
                <a:pPr algn="ctr"/>
                <a:r>
                  <a:rPr lang="en-US" altLang="zh-CN" sz="1600" b="1" dirty="0">
                    <a:latin typeface="Hannotate TC Bold"/>
                    <a:cs typeface="Hannotate TC Bold"/>
                  </a:rPr>
                  <a:t>Interaction Network</a:t>
                </a:r>
                <a:endParaRPr lang="en-US" sz="1600" b="1" dirty="0">
                  <a:latin typeface="Hannotate TC Bold"/>
                  <a:cs typeface="Hannotate TC Bold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13927E-DD4B-6643-921D-CFB2C3866B95}"/>
                  </a:ext>
                </a:extLst>
              </p:cNvPr>
              <p:cNvSpPr txBox="1"/>
              <p:nvPr/>
            </p:nvSpPr>
            <p:spPr>
              <a:xfrm>
                <a:off x="5311594" y="5636443"/>
                <a:ext cx="18079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latin typeface="Hannotate TC Bold"/>
                    <a:cs typeface="Hannotate TC Bold"/>
                  </a:rPr>
                  <a:t>Citation</a:t>
                </a:r>
                <a:r>
                  <a:rPr lang="zh-CN" altLang="en-US" sz="1600" b="1" dirty="0">
                    <a:latin typeface="Hannotate TC Bold"/>
                    <a:cs typeface="Hannotate TC Bold"/>
                  </a:rPr>
                  <a:t> </a:t>
                </a:r>
                <a:r>
                  <a:rPr lang="en-US" altLang="zh-CN" sz="1600" b="1" dirty="0">
                    <a:latin typeface="Hannotate TC Bold"/>
                    <a:cs typeface="Hannotate TC Bold"/>
                  </a:rPr>
                  <a:t>Network</a:t>
                </a:r>
                <a:endParaRPr lang="en-US" sz="1600" b="1" dirty="0">
                  <a:latin typeface="Hannotate TC Bold"/>
                  <a:cs typeface="Hannotate TC Bold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1A46AF9-F431-4549-A060-AAFE6082A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5955" y="2515615"/>
              <a:ext cx="2249246" cy="11970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3068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E8DD-5E0D-ED42-A6CC-2FA7F1823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Applications:</a:t>
            </a:r>
            <a:r>
              <a:rPr lang="zh-CN" altLang="en-US" dirty="0"/>
              <a:t> </a:t>
            </a:r>
            <a:r>
              <a:rPr lang="en-US" altLang="zh-CN" dirty="0"/>
              <a:t>Object/Node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AA43-E2BD-054A-89D0-FE304AA98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Train,</a:t>
            </a:r>
            <a:r>
              <a:rPr lang="zh-CN" altLang="en-US" dirty="0"/>
              <a:t> </a:t>
            </a:r>
            <a:r>
              <a:rPr lang="en-US" altLang="zh-CN" dirty="0"/>
              <a:t>validation,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split</a:t>
            </a:r>
          </a:p>
          <a:p>
            <a:r>
              <a:rPr lang="en-US" altLang="zh-CN" dirty="0"/>
              <a:t>State-of-the-art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88612-8574-E841-8294-29ACF48B0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40" y="2967116"/>
            <a:ext cx="6860128" cy="308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68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E8DD-5E0D-ED42-A6CC-2FA7F1823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AA43-E2BD-054A-89D0-FE304AA98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splits</a:t>
            </a:r>
          </a:p>
          <a:p>
            <a:r>
              <a:rPr lang="en-US" altLang="zh-CN" dirty="0"/>
              <a:t>State-of-the-art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7C29CD-801F-5243-9510-4CF5B80B0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24" y="3310465"/>
            <a:ext cx="7943951" cy="20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71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E8DD-5E0D-ED42-A6CC-2FA7F1823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Few-shot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Settings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AA43-E2BD-054A-89D0-FE304AA98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labeled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gain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80838-71EB-2E4D-BFAB-04A8ACB4A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2" b="1"/>
          <a:stretch/>
        </p:blipFill>
        <p:spPr>
          <a:xfrm>
            <a:off x="2146895" y="3069309"/>
            <a:ext cx="7529852" cy="18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19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11DE8DD-5E0D-ED42-A6CC-2FA7F1823D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CN" dirty="0"/>
                  <a:t>Ablation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Study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Learning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ϕ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sub>
                            </m:s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NB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11DE8DD-5E0D-ED42-A6CC-2FA7F1823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 t="-10476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AA43-E2BD-054A-89D0-FE304AA98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pooling</a:t>
            </a:r>
            <a:r>
              <a:rPr lang="zh-CN" altLang="en-US" dirty="0"/>
              <a:t> </a:t>
            </a:r>
            <a:r>
              <a:rPr lang="en-US" altLang="zh-CN" dirty="0"/>
              <a:t>layer: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labels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neighbors,</a:t>
            </a:r>
            <a:r>
              <a:rPr lang="zh-CN" altLang="en-US" dirty="0"/>
              <a:t> </a:t>
            </a:r>
            <a:endParaRPr lang="en-CA" altLang="zh-CN" dirty="0"/>
          </a:p>
          <a:p>
            <a:pPr lvl="1"/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propagation!</a:t>
            </a:r>
          </a:p>
          <a:p>
            <a:pPr lvl="1"/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dependency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 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EFCF0-E40E-044A-9222-B12AF74C2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676" y="3640309"/>
            <a:ext cx="7828166" cy="194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7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11DE8DD-5E0D-ED42-A6CC-2FA7F1823D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Ablation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Study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Inference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11DE8DD-5E0D-ED42-A6CC-2FA7F1823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 t="-13333" b="-1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A4AA43-E2BD-054A-89D0-FE304AA98B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Non-amortized: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treat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parameter,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independent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altLang="zh-CN" dirty="0"/>
                  <a:t>1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Linear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Layer: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features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A4AA43-E2BD-054A-89D0-FE304AA98B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DE875E-14E7-3645-9632-223E0EA6BC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4"/>
          <a:stretch/>
        </p:blipFill>
        <p:spPr>
          <a:xfrm>
            <a:off x="2392738" y="3069134"/>
            <a:ext cx="6394450" cy="223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55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38556-E032-FE42-A124-CE6FAF393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602D7-71D7-8D4F-835D-09AEF14BF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B5FC8-D696-EB4C-847E-422ECB632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580" y="1923695"/>
            <a:ext cx="8645164" cy="37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60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CD730-E4FD-B24A-943C-2214BC06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Applications: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31097-42A3-1D44-B672-07C1F86810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labeled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nodes!!</a:t>
                </a:r>
                <a:endParaRPr lang="en-CA" altLang="zh-CN" dirty="0"/>
              </a:p>
              <a:p>
                <a:r>
                  <a:rPr lang="en-US" altLang="zh-CN" dirty="0"/>
                  <a:t>Instead,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introduce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pseudo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task.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aims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predict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neighbors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i.e.,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b="1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  <a:endParaRPr lang="en-CA" altLang="zh-CN" dirty="0"/>
              </a:p>
              <a:p>
                <a:r>
                  <a:rPr lang="en-US" altLang="zh-CN" dirty="0"/>
                  <a:t>E-step: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infer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neighbor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distribution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CA" altLang="zh-CN" b="0" dirty="0"/>
              </a:p>
              <a:p>
                <a:r>
                  <a:rPr lang="en-US" altLang="zh-CN" dirty="0"/>
                  <a:t>M-step: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dependency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inferred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neighbor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distributions</a:t>
                </a:r>
              </a:p>
              <a:p>
                <a:endParaRPr lang="en-CA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31097-42A3-1D44-B672-07C1F8681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177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7E31-9483-FF4D-AE62-548C88E69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Node/Object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F6C79-0C8D-A94E-BE00-DA0E099D8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DGI: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Infomax,</a:t>
            </a:r>
            <a:r>
              <a:rPr lang="zh-CN" altLang="en-US" dirty="0"/>
              <a:t> </a:t>
            </a:r>
            <a:r>
              <a:rPr lang="en-CA" dirty="0" err="1"/>
              <a:t>Veličković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A6DB0-17B9-1942-8130-2AB910289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344" y="3184224"/>
            <a:ext cx="8422040" cy="19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0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2DFD-B473-0145-95B6-C67FF1DB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Applications: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C1D8-A0A6-2D47-8AE1-B01AD7141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Construct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dual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graph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original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graph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</a:t>
                </a:r>
              </a:p>
              <a:p>
                <a:pPr lvl="1"/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edge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-&gt;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</m:oMath>
                </a14:m>
                <a:r>
                  <a:rPr lang="zh-CN" altLang="en-US" dirty="0"/>
                  <a:t> </a:t>
                </a:r>
                <a:endParaRPr lang="en-CA" altLang="zh-CN" dirty="0"/>
              </a:p>
              <a:p>
                <a:pPr lvl="1"/>
                <a:r>
                  <a:rPr lang="en-US" altLang="zh-CN" dirty="0"/>
                  <a:t>Two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connected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corresponding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edges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share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</a:t>
                </a:r>
              </a:p>
              <a:p>
                <a:pPr marL="457200" lvl="1" indent="0">
                  <a:buNone/>
                </a:pPr>
                <a:endParaRPr lang="en-CA" altLang="zh-CN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9C1D8-A0A6-2D47-8AE1-B01AD7141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69D7E9D-046B-4145-AD8E-2F7E6BFE3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1"/>
          <a:stretch/>
        </p:blipFill>
        <p:spPr>
          <a:xfrm>
            <a:off x="2307043" y="3374613"/>
            <a:ext cx="7577914" cy="307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07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62903-CA4E-0345-999A-C7F1F355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2A9FA-BCDD-0348-993B-E0B2B6E91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fundamental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graphs:</a:t>
            </a:r>
            <a:r>
              <a:rPr lang="zh-CN" altLang="en-US" dirty="0"/>
              <a:t> </a:t>
            </a:r>
            <a:r>
              <a:rPr lang="en-US" altLang="zh-CN" dirty="0"/>
              <a:t>semi-supervised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</a:p>
          <a:p>
            <a:r>
              <a:rPr lang="en-US" altLang="zh-CN" dirty="0"/>
              <a:t>GMNN:</a:t>
            </a:r>
            <a:r>
              <a:rPr lang="zh-CN" altLang="en-US" dirty="0"/>
              <a:t> </a:t>
            </a:r>
            <a:r>
              <a:rPr lang="en-US" altLang="zh-CN" dirty="0"/>
              <a:t>towards</a:t>
            </a:r>
            <a:r>
              <a:rPr lang="zh-CN" altLang="en-US" dirty="0"/>
              <a:t> </a:t>
            </a:r>
            <a:r>
              <a:rPr lang="en-US" altLang="zh-CN" dirty="0"/>
              <a:t>combining</a:t>
            </a:r>
            <a:r>
              <a:rPr lang="zh-CN" altLang="en-US" dirty="0"/>
              <a:t> </a:t>
            </a:r>
            <a:r>
              <a:rPr lang="en-US" altLang="zh-CN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endParaRPr lang="en-CA" altLang="zh-CN" dirty="0"/>
          </a:p>
          <a:p>
            <a:pPr lvl="1"/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dependency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pPr lvl="1"/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representations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r>
              <a:rPr lang="en-US" altLang="zh-CN" dirty="0"/>
              <a:t>State-of-the-art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semi-supervised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classification,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representation,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</a:p>
          <a:p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available</a:t>
            </a:r>
            <a:r>
              <a:rPr lang="zh-CN" altLang="en-US" dirty="0"/>
              <a:t> </a:t>
            </a:r>
            <a:r>
              <a:rPr lang="en-US" altLang="zh-CN" dirty="0"/>
              <a:t>at:</a:t>
            </a:r>
            <a:r>
              <a:rPr lang="zh-CN" altLang="en-US" dirty="0"/>
              <a:t> </a:t>
            </a:r>
            <a:r>
              <a:rPr lang="en-CA" dirty="0">
                <a:hlinkClick r:id="rId2"/>
              </a:rPr>
              <a:t>https://github.com/DeepGraphLearning/GMNN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4959C-926D-9F4A-AE48-C186FC32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Semi-supervised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6F4FEE-1B2E-214C-8B5A-E81B0D9E1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G= (V, 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C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objects/nodes</a:t>
                </a:r>
              </a:p>
              <a:p>
                <a:pPr lvl="1"/>
                <a:r>
                  <a:rPr lang="en-US" dirty="0"/>
                  <a:t>E : edges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CA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object features</a:t>
                </a:r>
              </a:p>
              <a:p>
                <a:endParaRPr lang="en-US" dirty="0"/>
              </a:p>
              <a:p>
                <a:r>
                  <a:rPr lang="en-US" dirty="0"/>
                  <a:t>Give some labeled objects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, we want to infer the labels of the rest of objects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Many other tasks on graphs can be formulated as object classification</a:t>
                </a:r>
              </a:p>
              <a:p>
                <a:pPr lvl="1"/>
                <a:r>
                  <a:rPr lang="en-US" dirty="0"/>
                  <a:t>E.g., link classification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6F4FEE-1B2E-214C-8B5A-E81B0D9E1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CD8BC9E-0C0B-D34B-806B-80D31D287D6A}"/>
              </a:ext>
            </a:extLst>
          </p:cNvPr>
          <p:cNvGrpSpPr/>
          <p:nvPr/>
        </p:nvGrpSpPr>
        <p:grpSpPr>
          <a:xfrm>
            <a:off x="5908186" y="1537089"/>
            <a:ext cx="5216079" cy="2401391"/>
            <a:chOff x="3590540" y="1860513"/>
            <a:chExt cx="6311863" cy="294341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3869BFF-A1FE-A549-AC6A-BE11358F4D6B}"/>
                </a:ext>
              </a:extLst>
            </p:cNvPr>
            <p:cNvSpPr/>
            <p:nvPr/>
          </p:nvSpPr>
          <p:spPr>
            <a:xfrm>
              <a:off x="3590540" y="331540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AD3B2D-8BCB-F941-B025-F11A598B3B4A}"/>
                </a:ext>
              </a:extLst>
            </p:cNvPr>
            <p:cNvSpPr/>
            <p:nvPr/>
          </p:nvSpPr>
          <p:spPr>
            <a:xfrm>
              <a:off x="4044935" y="2075309"/>
              <a:ext cx="468000" cy="468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8DFFED6-4AFD-4D40-8EDD-C7C77ABE0032}"/>
                </a:ext>
              </a:extLst>
            </p:cNvPr>
            <p:cNvSpPr/>
            <p:nvPr/>
          </p:nvSpPr>
          <p:spPr>
            <a:xfrm>
              <a:off x="5355489" y="3432206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1DC42A-BFA9-A14B-879E-4FA51C2AA608}"/>
                </a:ext>
              </a:extLst>
            </p:cNvPr>
            <p:cNvSpPr/>
            <p:nvPr/>
          </p:nvSpPr>
          <p:spPr>
            <a:xfrm>
              <a:off x="4512935" y="2796513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BE8D66-B579-AE4E-A39D-BC25BC8EFA6B}"/>
                </a:ext>
              </a:extLst>
            </p:cNvPr>
            <p:cNvSpPr/>
            <p:nvPr/>
          </p:nvSpPr>
          <p:spPr>
            <a:xfrm>
              <a:off x="6403603" y="3951302"/>
              <a:ext cx="468000" cy="468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DA4040-942E-EE48-AF28-3F0BB7CA2960}"/>
                </a:ext>
              </a:extLst>
            </p:cNvPr>
            <p:cNvSpPr/>
            <p:nvPr/>
          </p:nvSpPr>
          <p:spPr>
            <a:xfrm>
              <a:off x="5494910" y="2328513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D9F6F0C-1374-A74B-AED8-9488DBD6597B}"/>
                </a:ext>
              </a:extLst>
            </p:cNvPr>
            <p:cNvSpPr/>
            <p:nvPr/>
          </p:nvSpPr>
          <p:spPr>
            <a:xfrm>
              <a:off x="6637603" y="1860513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C5061E-B827-7F4E-B89E-75FE5AAEE42D}"/>
                </a:ext>
              </a:extLst>
            </p:cNvPr>
            <p:cNvSpPr/>
            <p:nvPr/>
          </p:nvSpPr>
          <p:spPr>
            <a:xfrm>
              <a:off x="6533976" y="2905907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639101-4FF4-1A45-9ECC-9183234ADB88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>
              <a:off x="4512935" y="2309309"/>
              <a:ext cx="981975" cy="253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2A426A8-F50C-BF45-99BC-9DC4CEFB7E50}"/>
                </a:ext>
              </a:extLst>
            </p:cNvPr>
            <p:cNvCxnSpPr>
              <a:cxnSpLocks/>
              <a:stCxn id="12" idx="3"/>
              <a:endCxn id="11" idx="0"/>
            </p:cNvCxnSpPr>
            <p:nvPr/>
          </p:nvCxnSpPr>
          <p:spPr>
            <a:xfrm flipH="1">
              <a:off x="3824540" y="2474772"/>
              <a:ext cx="288932" cy="840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B167CB4-2315-494D-BFC8-4FF078AB0701}"/>
                </a:ext>
              </a:extLst>
            </p:cNvPr>
            <p:cNvCxnSpPr>
              <a:cxnSpLocks/>
              <a:stCxn id="14" idx="3"/>
              <a:endCxn id="11" idx="6"/>
            </p:cNvCxnSpPr>
            <p:nvPr/>
          </p:nvCxnSpPr>
          <p:spPr>
            <a:xfrm flipH="1">
              <a:off x="4058540" y="3195976"/>
              <a:ext cx="522932" cy="353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C702B88-D273-8643-AD48-6C7A63C49F0C}"/>
                </a:ext>
              </a:extLst>
            </p:cNvPr>
            <p:cNvCxnSpPr>
              <a:cxnSpLocks/>
              <a:stCxn id="12" idx="5"/>
              <a:endCxn id="14" idx="1"/>
            </p:cNvCxnSpPr>
            <p:nvPr/>
          </p:nvCxnSpPr>
          <p:spPr>
            <a:xfrm>
              <a:off x="4444398" y="2474772"/>
              <a:ext cx="137074" cy="3902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E4CFD17-90BE-5343-8060-6C009E0723B9}"/>
                </a:ext>
              </a:extLst>
            </p:cNvPr>
            <p:cNvCxnSpPr>
              <a:cxnSpLocks/>
              <a:stCxn id="16" idx="3"/>
              <a:endCxn id="14" idx="6"/>
            </p:cNvCxnSpPr>
            <p:nvPr/>
          </p:nvCxnSpPr>
          <p:spPr>
            <a:xfrm flipH="1">
              <a:off x="4980935" y="2727976"/>
              <a:ext cx="582512" cy="3025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172DC4F-763B-E644-A5BF-224981389B3E}"/>
                </a:ext>
              </a:extLst>
            </p:cNvPr>
            <p:cNvCxnSpPr>
              <a:cxnSpLocks/>
              <a:stCxn id="13" idx="1"/>
              <a:endCxn id="14" idx="5"/>
            </p:cNvCxnSpPr>
            <p:nvPr/>
          </p:nvCxnSpPr>
          <p:spPr>
            <a:xfrm flipH="1" flipV="1">
              <a:off x="4912398" y="3195976"/>
              <a:ext cx="511628" cy="30476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9AEC04C-06C8-4B44-8568-31C8693E150B}"/>
                </a:ext>
              </a:extLst>
            </p:cNvPr>
            <p:cNvCxnSpPr>
              <a:cxnSpLocks/>
              <a:stCxn id="16" idx="7"/>
              <a:endCxn id="17" idx="2"/>
            </p:cNvCxnSpPr>
            <p:nvPr/>
          </p:nvCxnSpPr>
          <p:spPr>
            <a:xfrm flipV="1">
              <a:off x="5894373" y="2094513"/>
              <a:ext cx="743230" cy="3025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7406FB8-EB71-224B-927F-E023884BCEC8}"/>
                </a:ext>
              </a:extLst>
            </p:cNvPr>
            <p:cNvCxnSpPr>
              <a:cxnSpLocks/>
              <a:stCxn id="16" idx="5"/>
              <a:endCxn id="18" idx="1"/>
            </p:cNvCxnSpPr>
            <p:nvPr/>
          </p:nvCxnSpPr>
          <p:spPr>
            <a:xfrm>
              <a:off x="5894373" y="2727976"/>
              <a:ext cx="708140" cy="2464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DC7027-CE64-A34D-86AF-AF301A86A550}"/>
                </a:ext>
              </a:extLst>
            </p:cNvPr>
            <p:cNvCxnSpPr>
              <a:cxnSpLocks/>
              <a:stCxn id="18" idx="4"/>
              <a:endCxn id="15" idx="0"/>
            </p:cNvCxnSpPr>
            <p:nvPr/>
          </p:nvCxnSpPr>
          <p:spPr>
            <a:xfrm flipH="1">
              <a:off x="6637603" y="3373907"/>
              <a:ext cx="130373" cy="5773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9C03295-C363-4A45-9BD8-595CD6E32FD2}"/>
                </a:ext>
              </a:extLst>
            </p:cNvPr>
            <p:cNvCxnSpPr>
              <a:cxnSpLocks/>
              <a:stCxn id="13" idx="5"/>
              <a:endCxn id="15" idx="2"/>
            </p:cNvCxnSpPr>
            <p:nvPr/>
          </p:nvCxnSpPr>
          <p:spPr>
            <a:xfrm>
              <a:off x="5754952" y="3831669"/>
              <a:ext cx="648651" cy="3536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40281A6-9185-1F4D-81CD-5FFDB29FED6C}"/>
                </a:ext>
              </a:extLst>
            </p:cNvPr>
            <p:cNvCxnSpPr>
              <a:cxnSpLocks/>
              <a:stCxn id="16" idx="4"/>
              <a:endCxn id="15" idx="1"/>
            </p:cNvCxnSpPr>
            <p:nvPr/>
          </p:nvCxnSpPr>
          <p:spPr>
            <a:xfrm>
              <a:off x="5728910" y="2796513"/>
              <a:ext cx="743230" cy="12233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5E20B49-7B04-2140-8BB1-FED8EE702794}"/>
                </a:ext>
              </a:extLst>
            </p:cNvPr>
            <p:cNvGrpSpPr/>
            <p:nvPr/>
          </p:nvGrpSpPr>
          <p:grpSpPr>
            <a:xfrm>
              <a:off x="4155519" y="2543309"/>
              <a:ext cx="246832" cy="384621"/>
              <a:chOff x="4155519" y="2543309"/>
              <a:chExt cx="246832" cy="384621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BF87CE7-C9F9-2745-B044-07329A333DA3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35D2D71-9D67-B444-9E78-119A4D14F954}"/>
                  </a:ext>
                </a:extLst>
              </p:cNvPr>
              <p:cNvCxnSpPr>
                <a:cxnSpLocks/>
                <a:stCxn id="63" idx="0"/>
                <a:endCxn id="12" idx="4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1F3E31B-C2B4-2640-A5CD-BA7BFFC29B72}"/>
                </a:ext>
              </a:extLst>
            </p:cNvPr>
            <p:cNvGrpSpPr/>
            <p:nvPr/>
          </p:nvGrpSpPr>
          <p:grpSpPr>
            <a:xfrm>
              <a:off x="3701124" y="3771407"/>
              <a:ext cx="246832" cy="384621"/>
              <a:chOff x="4155519" y="2543309"/>
              <a:chExt cx="246832" cy="384621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8783789-447D-714D-9E71-DEC7CD6EBC1A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4A67CE9-566F-5540-9C43-C784282943AC}"/>
                  </a:ext>
                </a:extLst>
              </p:cNvPr>
              <p:cNvCxnSpPr>
                <a:stCxn id="61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60574E3-4D22-794A-99BF-7D7AF0AF374D}"/>
                </a:ext>
              </a:extLst>
            </p:cNvPr>
            <p:cNvGrpSpPr/>
            <p:nvPr/>
          </p:nvGrpSpPr>
          <p:grpSpPr>
            <a:xfrm>
              <a:off x="4634996" y="3264513"/>
              <a:ext cx="246832" cy="384621"/>
              <a:chOff x="4155519" y="2543309"/>
              <a:chExt cx="246832" cy="384621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D884943-E2CD-7940-87FF-B7EA94C58162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9F9353F-59DF-1C4A-ABEA-AF3AA4570446}"/>
                  </a:ext>
                </a:extLst>
              </p:cNvPr>
              <p:cNvCxnSpPr>
                <a:stCxn id="59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40E30A7-FDEB-F449-A3E5-8E4314D69516}"/>
                </a:ext>
              </a:extLst>
            </p:cNvPr>
            <p:cNvGrpSpPr/>
            <p:nvPr/>
          </p:nvGrpSpPr>
          <p:grpSpPr>
            <a:xfrm>
              <a:off x="5576657" y="2796513"/>
              <a:ext cx="246832" cy="384621"/>
              <a:chOff x="4155519" y="2543309"/>
              <a:chExt cx="246832" cy="38462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0455C45-D084-8842-BEFC-3EB0A3523858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B78679E-3814-714D-9AA0-329362BC5C71}"/>
                  </a:ext>
                </a:extLst>
              </p:cNvPr>
              <p:cNvCxnSpPr>
                <a:stCxn id="57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E83D758-3B4F-8747-9C68-2A61F62DB64C}"/>
                </a:ext>
              </a:extLst>
            </p:cNvPr>
            <p:cNvGrpSpPr/>
            <p:nvPr/>
          </p:nvGrpSpPr>
          <p:grpSpPr>
            <a:xfrm>
              <a:off x="5420242" y="3887396"/>
              <a:ext cx="246832" cy="384621"/>
              <a:chOff x="4155519" y="2543309"/>
              <a:chExt cx="246832" cy="38462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3B30473-460D-3F43-AD4C-248B5ED923FA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B1E669E-81B4-5649-95DE-A3292426C4D6}"/>
                  </a:ext>
                </a:extLst>
              </p:cNvPr>
              <p:cNvCxnSpPr>
                <a:stCxn id="55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1364509-B826-4546-B382-A03841CFE88E}"/>
                </a:ext>
              </a:extLst>
            </p:cNvPr>
            <p:cNvGrpSpPr/>
            <p:nvPr/>
          </p:nvGrpSpPr>
          <p:grpSpPr>
            <a:xfrm>
              <a:off x="6521824" y="4419302"/>
              <a:ext cx="246832" cy="384621"/>
              <a:chOff x="4155519" y="2543309"/>
              <a:chExt cx="246832" cy="384621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058B423-63A5-B946-881C-4D71517B1A05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A26CDD4-0799-0647-90C1-766ECC9DF613}"/>
                  </a:ext>
                </a:extLst>
              </p:cNvPr>
              <p:cNvCxnSpPr>
                <a:stCxn id="53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DFD79CD-B6DD-B949-8D6B-9B101F8F0D19}"/>
                </a:ext>
              </a:extLst>
            </p:cNvPr>
            <p:cNvGrpSpPr/>
            <p:nvPr/>
          </p:nvGrpSpPr>
          <p:grpSpPr>
            <a:xfrm>
              <a:off x="6653608" y="3373990"/>
              <a:ext cx="246832" cy="384621"/>
              <a:chOff x="4155519" y="2543309"/>
              <a:chExt cx="246832" cy="384621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54BF0D0-9E91-564B-B8EC-71ABF9E8ED96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A14A12B-368D-1E4B-82E8-9B767AD30F9B}"/>
                  </a:ext>
                </a:extLst>
              </p:cNvPr>
              <p:cNvCxnSpPr>
                <a:stCxn id="51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0D2C1AA-B5D4-4245-885A-2933FF015290}"/>
                </a:ext>
              </a:extLst>
            </p:cNvPr>
            <p:cNvGrpSpPr/>
            <p:nvPr/>
          </p:nvGrpSpPr>
          <p:grpSpPr>
            <a:xfrm>
              <a:off x="6737893" y="2314133"/>
              <a:ext cx="246832" cy="384621"/>
              <a:chOff x="4155519" y="2543309"/>
              <a:chExt cx="246832" cy="384621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41DB911-B1A2-D54A-900A-E9D4E702926C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5EC7477-0015-0C47-A37C-81CADE47B9E5}"/>
                  </a:ext>
                </a:extLst>
              </p:cNvPr>
              <p:cNvCxnSpPr>
                <a:stCxn id="49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F58BF8-6AC8-3B44-8240-BB3824B11533}"/>
                </a:ext>
              </a:extLst>
            </p:cNvPr>
            <p:cNvSpPr txBox="1"/>
            <p:nvPr/>
          </p:nvSpPr>
          <p:spPr>
            <a:xfrm>
              <a:off x="3656494" y="3364734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6F0896-85DF-E049-99A8-680E222922F2}"/>
                </a:ext>
              </a:extLst>
            </p:cNvPr>
            <p:cNvSpPr/>
            <p:nvPr/>
          </p:nvSpPr>
          <p:spPr>
            <a:xfrm>
              <a:off x="4603720" y="2863080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BD2D01B-6668-EC49-AA9F-C5E666FACC73}"/>
                </a:ext>
              </a:extLst>
            </p:cNvPr>
            <p:cNvSpPr/>
            <p:nvPr/>
          </p:nvSpPr>
          <p:spPr>
            <a:xfrm>
              <a:off x="5574901" y="2392913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FBAB073-1125-FF4D-88D6-19D3C781D8B2}"/>
                </a:ext>
              </a:extLst>
            </p:cNvPr>
            <p:cNvSpPr/>
            <p:nvPr/>
          </p:nvSpPr>
          <p:spPr>
            <a:xfrm>
              <a:off x="6736637" y="1950551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9CB840B-DB3B-E244-8642-BCFC3CE5B3AE}"/>
                </a:ext>
              </a:extLst>
            </p:cNvPr>
            <p:cNvSpPr/>
            <p:nvPr/>
          </p:nvSpPr>
          <p:spPr>
            <a:xfrm>
              <a:off x="6611948" y="2949153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6EC49CD-1CD9-F64D-B9AC-717A45369232}"/>
                </a:ext>
              </a:extLst>
            </p:cNvPr>
            <p:cNvSpPr/>
            <p:nvPr/>
          </p:nvSpPr>
          <p:spPr>
            <a:xfrm>
              <a:off x="5405772" y="3469445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3C16943-7906-A640-A049-2F0A5F2E36BE}"/>
                </a:ext>
              </a:extLst>
            </p:cNvPr>
            <p:cNvGrpSpPr/>
            <p:nvPr/>
          </p:nvGrpSpPr>
          <p:grpSpPr>
            <a:xfrm>
              <a:off x="7759708" y="2595365"/>
              <a:ext cx="2142695" cy="1076907"/>
              <a:chOff x="8016582" y="2579746"/>
              <a:chExt cx="2142695" cy="1076907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287CD21-22B0-BC48-BF20-2E168ED018AA}"/>
                  </a:ext>
                </a:extLst>
              </p:cNvPr>
              <p:cNvSpPr/>
              <p:nvPr/>
            </p:nvSpPr>
            <p:spPr>
              <a:xfrm>
                <a:off x="8127166" y="3351033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00B3E19-3AE9-FB4F-AEAA-5B28A687DC45}"/>
                  </a:ext>
                </a:extLst>
              </p:cNvPr>
              <p:cNvSpPr/>
              <p:nvPr/>
            </p:nvSpPr>
            <p:spPr>
              <a:xfrm>
                <a:off x="8016582" y="2579746"/>
                <a:ext cx="468000" cy="468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C220CEF-D687-3F4C-A1DA-ADA141DA90E9}"/>
                  </a:ext>
                </a:extLst>
              </p:cNvPr>
              <p:cNvSpPr txBox="1"/>
              <p:nvPr/>
            </p:nvSpPr>
            <p:spPr>
              <a:xfrm>
                <a:off x="8533191" y="2624851"/>
                <a:ext cx="1399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Object labels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B157FEB-F040-2244-9C79-A82FB10ADBB3}"/>
                  </a:ext>
                </a:extLst>
              </p:cNvPr>
              <p:cNvSpPr txBox="1"/>
              <p:nvPr/>
            </p:nvSpPr>
            <p:spPr>
              <a:xfrm>
                <a:off x="8533191" y="3287321"/>
                <a:ext cx="162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Object features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8181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7A27B-2D71-E045-9574-7210ACF4F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395" y="236754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Questions?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560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6273-9FFD-0244-A44B-62A72788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Work:</a:t>
            </a:r>
            <a:r>
              <a:rPr lang="zh-CN" altLang="en-US" dirty="0"/>
              <a:t> </a:t>
            </a:r>
            <a:r>
              <a:rPr lang="en-US" altLang="zh-CN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DE39C6-F5E3-8D48-BF82-075A225F18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70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Models the joint distribution of the object labels given the object features, i.e.,  </a:t>
                </a:r>
                <a14:m>
                  <m:oMath xmlns:m="http://schemas.openxmlformats.org/officeDocument/2006/math">
                    <m:r>
                      <a:rPr lang="en-CA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altLang="zh-CN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CA" altLang="zh-CN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CA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altLang="zh-CN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CA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with conditional random fields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DE39C6-F5E3-8D48-BF82-075A225F18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70375"/>
              </a:xfrm>
              <a:blipFill>
                <a:blip r:embed="rId2"/>
                <a:stretch>
                  <a:fillRect l="-965" t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C7D6887-E344-0B43-9FE4-047E89E7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77" y="3277165"/>
            <a:ext cx="6018189" cy="1073515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5334366-138D-4E4A-9A46-1D2DEF456D81}"/>
              </a:ext>
            </a:extLst>
          </p:cNvPr>
          <p:cNvGrpSpPr/>
          <p:nvPr/>
        </p:nvGrpSpPr>
        <p:grpSpPr>
          <a:xfrm>
            <a:off x="6728141" y="2708810"/>
            <a:ext cx="5216079" cy="2401391"/>
            <a:chOff x="3590540" y="1860513"/>
            <a:chExt cx="6311863" cy="294341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13452B9-3149-3947-B56F-322731D0C918}"/>
                </a:ext>
              </a:extLst>
            </p:cNvPr>
            <p:cNvSpPr/>
            <p:nvPr/>
          </p:nvSpPr>
          <p:spPr>
            <a:xfrm>
              <a:off x="3590540" y="331540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69BE82E-2D08-EF4B-A05A-22BD6F77CCBF}"/>
                </a:ext>
              </a:extLst>
            </p:cNvPr>
            <p:cNvSpPr/>
            <p:nvPr/>
          </p:nvSpPr>
          <p:spPr>
            <a:xfrm>
              <a:off x="4044935" y="2075309"/>
              <a:ext cx="468000" cy="468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50288FA-9978-B44E-8F4E-438F1C749D0C}"/>
                </a:ext>
              </a:extLst>
            </p:cNvPr>
            <p:cNvSpPr/>
            <p:nvPr/>
          </p:nvSpPr>
          <p:spPr>
            <a:xfrm>
              <a:off x="5355489" y="3432206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7194149-C768-6A4C-AB17-2EC8747FC4D3}"/>
                </a:ext>
              </a:extLst>
            </p:cNvPr>
            <p:cNvSpPr/>
            <p:nvPr/>
          </p:nvSpPr>
          <p:spPr>
            <a:xfrm>
              <a:off x="4512935" y="2796513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95A665F-C45A-F743-9938-5121EB01C81D}"/>
                </a:ext>
              </a:extLst>
            </p:cNvPr>
            <p:cNvSpPr/>
            <p:nvPr/>
          </p:nvSpPr>
          <p:spPr>
            <a:xfrm>
              <a:off x="6403603" y="3951302"/>
              <a:ext cx="468000" cy="468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B77E3E8-4DED-B94D-8BC4-BCB5F3FBEE19}"/>
                </a:ext>
              </a:extLst>
            </p:cNvPr>
            <p:cNvSpPr/>
            <p:nvPr/>
          </p:nvSpPr>
          <p:spPr>
            <a:xfrm>
              <a:off x="5494910" y="2328513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68AD9A6-6B25-2846-9321-63AEDD1B33EE}"/>
                </a:ext>
              </a:extLst>
            </p:cNvPr>
            <p:cNvSpPr/>
            <p:nvPr/>
          </p:nvSpPr>
          <p:spPr>
            <a:xfrm>
              <a:off x="6637603" y="1860513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995C36-875E-EB4B-BF30-B02A2C667871}"/>
                </a:ext>
              </a:extLst>
            </p:cNvPr>
            <p:cNvSpPr/>
            <p:nvPr/>
          </p:nvSpPr>
          <p:spPr>
            <a:xfrm>
              <a:off x="6533976" y="2905907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7D6053F-F106-1042-8AF0-0BFF0573A555}"/>
                </a:ext>
              </a:extLst>
            </p:cNvPr>
            <p:cNvCxnSpPr>
              <a:cxnSpLocks/>
              <a:stCxn id="62" idx="6"/>
              <a:endCxn id="66" idx="2"/>
            </p:cNvCxnSpPr>
            <p:nvPr/>
          </p:nvCxnSpPr>
          <p:spPr>
            <a:xfrm>
              <a:off x="4512935" y="2309309"/>
              <a:ext cx="981975" cy="253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ECC6D5C-24E5-8E40-B18C-DDE62308E1E8}"/>
                </a:ext>
              </a:extLst>
            </p:cNvPr>
            <p:cNvCxnSpPr>
              <a:cxnSpLocks/>
              <a:stCxn id="62" idx="3"/>
              <a:endCxn id="61" idx="0"/>
            </p:cNvCxnSpPr>
            <p:nvPr/>
          </p:nvCxnSpPr>
          <p:spPr>
            <a:xfrm flipH="1">
              <a:off x="3824540" y="2474772"/>
              <a:ext cx="288932" cy="840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4966838-F7CA-5A4A-B5E4-ABDFDFD8CB17}"/>
                </a:ext>
              </a:extLst>
            </p:cNvPr>
            <p:cNvCxnSpPr>
              <a:cxnSpLocks/>
              <a:stCxn id="64" idx="3"/>
              <a:endCxn id="61" idx="6"/>
            </p:cNvCxnSpPr>
            <p:nvPr/>
          </p:nvCxnSpPr>
          <p:spPr>
            <a:xfrm flipH="1">
              <a:off x="4058540" y="3195976"/>
              <a:ext cx="522932" cy="353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D4D9474-85F9-864E-B411-4E140EFB187C}"/>
                </a:ext>
              </a:extLst>
            </p:cNvPr>
            <p:cNvCxnSpPr>
              <a:cxnSpLocks/>
              <a:stCxn id="62" idx="5"/>
              <a:endCxn id="64" idx="1"/>
            </p:cNvCxnSpPr>
            <p:nvPr/>
          </p:nvCxnSpPr>
          <p:spPr>
            <a:xfrm>
              <a:off x="4444398" y="2474772"/>
              <a:ext cx="137074" cy="3902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20D9A82-B529-F044-80AC-866BDF7CA771}"/>
                </a:ext>
              </a:extLst>
            </p:cNvPr>
            <p:cNvCxnSpPr>
              <a:cxnSpLocks/>
              <a:stCxn id="66" idx="3"/>
              <a:endCxn id="64" idx="6"/>
            </p:cNvCxnSpPr>
            <p:nvPr/>
          </p:nvCxnSpPr>
          <p:spPr>
            <a:xfrm flipH="1">
              <a:off x="4980935" y="2727976"/>
              <a:ext cx="582512" cy="3025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B6D8CAD-371D-2742-ABD9-D9040BFE331A}"/>
                </a:ext>
              </a:extLst>
            </p:cNvPr>
            <p:cNvCxnSpPr>
              <a:cxnSpLocks/>
              <a:stCxn id="63" idx="1"/>
              <a:endCxn id="64" idx="5"/>
            </p:cNvCxnSpPr>
            <p:nvPr/>
          </p:nvCxnSpPr>
          <p:spPr>
            <a:xfrm flipH="1" flipV="1">
              <a:off x="4912398" y="3195976"/>
              <a:ext cx="511628" cy="30476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DCB625-0812-614F-A488-F8E5BAABD0C1}"/>
                </a:ext>
              </a:extLst>
            </p:cNvPr>
            <p:cNvCxnSpPr>
              <a:cxnSpLocks/>
              <a:stCxn id="66" idx="7"/>
              <a:endCxn id="67" idx="2"/>
            </p:cNvCxnSpPr>
            <p:nvPr/>
          </p:nvCxnSpPr>
          <p:spPr>
            <a:xfrm flipV="1">
              <a:off x="5894373" y="2094513"/>
              <a:ext cx="743230" cy="3025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CE33108-0AD1-5F40-A71C-E35CAB4DACAD}"/>
                </a:ext>
              </a:extLst>
            </p:cNvPr>
            <p:cNvCxnSpPr>
              <a:cxnSpLocks/>
              <a:stCxn id="66" idx="5"/>
              <a:endCxn id="68" idx="1"/>
            </p:cNvCxnSpPr>
            <p:nvPr/>
          </p:nvCxnSpPr>
          <p:spPr>
            <a:xfrm>
              <a:off x="5894373" y="2727976"/>
              <a:ext cx="708140" cy="2464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8FAB809-C7A0-544A-806F-686CE6F85FB4}"/>
                </a:ext>
              </a:extLst>
            </p:cNvPr>
            <p:cNvCxnSpPr>
              <a:cxnSpLocks/>
              <a:stCxn id="68" idx="4"/>
              <a:endCxn id="65" idx="0"/>
            </p:cNvCxnSpPr>
            <p:nvPr/>
          </p:nvCxnSpPr>
          <p:spPr>
            <a:xfrm flipH="1">
              <a:off x="6637603" y="3373907"/>
              <a:ext cx="130373" cy="5773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AB0A9C6-D0C1-C643-BEB4-B0CAED238FFC}"/>
                </a:ext>
              </a:extLst>
            </p:cNvPr>
            <p:cNvCxnSpPr>
              <a:cxnSpLocks/>
              <a:stCxn id="63" idx="5"/>
              <a:endCxn id="65" idx="2"/>
            </p:cNvCxnSpPr>
            <p:nvPr/>
          </p:nvCxnSpPr>
          <p:spPr>
            <a:xfrm>
              <a:off x="5754952" y="3831669"/>
              <a:ext cx="648651" cy="3536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CDBC004-298A-8B47-BA0B-DFCF83D95360}"/>
                </a:ext>
              </a:extLst>
            </p:cNvPr>
            <p:cNvCxnSpPr>
              <a:cxnSpLocks/>
              <a:stCxn id="66" idx="4"/>
              <a:endCxn id="65" idx="1"/>
            </p:cNvCxnSpPr>
            <p:nvPr/>
          </p:nvCxnSpPr>
          <p:spPr>
            <a:xfrm>
              <a:off x="5728910" y="2796513"/>
              <a:ext cx="743230" cy="12233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63E6114-CA99-B14F-8D30-A8308CCFB996}"/>
                </a:ext>
              </a:extLst>
            </p:cNvPr>
            <p:cNvGrpSpPr/>
            <p:nvPr/>
          </p:nvGrpSpPr>
          <p:grpSpPr>
            <a:xfrm>
              <a:off x="4155519" y="2543309"/>
              <a:ext cx="246832" cy="384621"/>
              <a:chOff x="4155519" y="2543309"/>
              <a:chExt cx="246832" cy="384621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8826E16-D27F-E140-8FAA-CE6DF0BC412A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CE3BBD0-3EEE-0640-9A90-1B2A29602953}"/>
                  </a:ext>
                </a:extLst>
              </p:cNvPr>
              <p:cNvCxnSpPr>
                <a:cxnSpLocks/>
                <a:stCxn id="113" idx="0"/>
                <a:endCxn id="62" idx="4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11024D9-79D2-D040-B541-23867377F272}"/>
                </a:ext>
              </a:extLst>
            </p:cNvPr>
            <p:cNvGrpSpPr/>
            <p:nvPr/>
          </p:nvGrpSpPr>
          <p:grpSpPr>
            <a:xfrm>
              <a:off x="3701124" y="3771407"/>
              <a:ext cx="246832" cy="384621"/>
              <a:chOff x="4155519" y="2543309"/>
              <a:chExt cx="246832" cy="384621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B566D02-9F3E-2544-90F1-7CCA41D9CD09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2D9C1226-F024-0C4B-BB3F-5C9E208019E6}"/>
                  </a:ext>
                </a:extLst>
              </p:cNvPr>
              <p:cNvCxnSpPr>
                <a:stCxn id="111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43FDD87-B176-204E-9E21-A7FDCC02A1CC}"/>
                </a:ext>
              </a:extLst>
            </p:cNvPr>
            <p:cNvGrpSpPr/>
            <p:nvPr/>
          </p:nvGrpSpPr>
          <p:grpSpPr>
            <a:xfrm>
              <a:off x="4634996" y="3264513"/>
              <a:ext cx="246832" cy="384621"/>
              <a:chOff x="4155519" y="2543309"/>
              <a:chExt cx="246832" cy="384621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1C639C0-53F4-EB43-954D-1808E7C297F1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1E80B6C-D0A3-3643-87FD-44B9E83446BA}"/>
                  </a:ext>
                </a:extLst>
              </p:cNvPr>
              <p:cNvCxnSpPr>
                <a:stCxn id="109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2849901-4164-AC45-9429-478AAAAEF240}"/>
                </a:ext>
              </a:extLst>
            </p:cNvPr>
            <p:cNvGrpSpPr/>
            <p:nvPr/>
          </p:nvGrpSpPr>
          <p:grpSpPr>
            <a:xfrm>
              <a:off x="5576657" y="2796513"/>
              <a:ext cx="246832" cy="384621"/>
              <a:chOff x="4155519" y="2543309"/>
              <a:chExt cx="246832" cy="384621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C160E02E-F1FE-C340-BEA3-C65B07BCCFCD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44AFD87-D451-8845-8668-0E346BC9AB84}"/>
                  </a:ext>
                </a:extLst>
              </p:cNvPr>
              <p:cNvCxnSpPr>
                <a:stCxn id="107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31D1AFE-1625-264C-8C82-2DFFF748E4F6}"/>
                </a:ext>
              </a:extLst>
            </p:cNvPr>
            <p:cNvGrpSpPr/>
            <p:nvPr/>
          </p:nvGrpSpPr>
          <p:grpSpPr>
            <a:xfrm>
              <a:off x="5420242" y="3887396"/>
              <a:ext cx="246832" cy="384621"/>
              <a:chOff x="4155519" y="2543309"/>
              <a:chExt cx="246832" cy="384621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EC2C5D5-A255-5E43-A730-850570D2D4B4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7B783D4-D4C7-EE4A-8E54-875B760FF717}"/>
                  </a:ext>
                </a:extLst>
              </p:cNvPr>
              <p:cNvCxnSpPr>
                <a:stCxn id="105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BEB629D-8C5A-BB49-85F1-86EABF0E4B1C}"/>
                </a:ext>
              </a:extLst>
            </p:cNvPr>
            <p:cNvGrpSpPr/>
            <p:nvPr/>
          </p:nvGrpSpPr>
          <p:grpSpPr>
            <a:xfrm>
              <a:off x="6521824" y="4419302"/>
              <a:ext cx="246832" cy="384621"/>
              <a:chOff x="4155519" y="2543309"/>
              <a:chExt cx="246832" cy="384621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24B9D88-5EF6-A94E-A2D4-3B6C0ECCFD6F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4AA7241-3CC8-8D42-8245-B75092DF3BA6}"/>
                  </a:ext>
                </a:extLst>
              </p:cNvPr>
              <p:cNvCxnSpPr>
                <a:stCxn id="103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F6AD629-E7F4-5B40-B0E6-364B5C4EB0FE}"/>
                </a:ext>
              </a:extLst>
            </p:cNvPr>
            <p:cNvGrpSpPr/>
            <p:nvPr/>
          </p:nvGrpSpPr>
          <p:grpSpPr>
            <a:xfrm>
              <a:off x="6653608" y="3373990"/>
              <a:ext cx="246832" cy="384621"/>
              <a:chOff x="4155519" y="2543309"/>
              <a:chExt cx="246832" cy="384621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26BBDB6E-29A7-514B-ABE1-6ACFDFF9F891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91BE5C1D-1634-8C4E-8D77-518F9DC95507}"/>
                  </a:ext>
                </a:extLst>
              </p:cNvPr>
              <p:cNvCxnSpPr>
                <a:stCxn id="101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7366DE8-9240-494C-8AE0-7197A945D00B}"/>
                </a:ext>
              </a:extLst>
            </p:cNvPr>
            <p:cNvGrpSpPr/>
            <p:nvPr/>
          </p:nvGrpSpPr>
          <p:grpSpPr>
            <a:xfrm>
              <a:off x="6737893" y="2314133"/>
              <a:ext cx="246832" cy="384621"/>
              <a:chOff x="4155519" y="2543309"/>
              <a:chExt cx="246832" cy="384621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047AF5AD-1381-E648-B8F7-3D78A88AEE14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2032B287-DFB7-CA42-B314-13AE0BFEFBFB}"/>
                  </a:ext>
                </a:extLst>
              </p:cNvPr>
              <p:cNvCxnSpPr>
                <a:stCxn id="99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F36FD68-3EDA-5942-A814-3D8D2C4D8DF9}"/>
                </a:ext>
              </a:extLst>
            </p:cNvPr>
            <p:cNvSpPr txBox="1"/>
            <p:nvPr/>
          </p:nvSpPr>
          <p:spPr>
            <a:xfrm>
              <a:off x="3656494" y="3364734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5CE14E2-E543-D44D-BADA-D22D34729609}"/>
                </a:ext>
              </a:extLst>
            </p:cNvPr>
            <p:cNvSpPr/>
            <p:nvPr/>
          </p:nvSpPr>
          <p:spPr>
            <a:xfrm>
              <a:off x="4603720" y="2863080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CE3242C-D035-7741-9A4C-2D6BB3776741}"/>
                </a:ext>
              </a:extLst>
            </p:cNvPr>
            <p:cNvSpPr/>
            <p:nvPr/>
          </p:nvSpPr>
          <p:spPr>
            <a:xfrm>
              <a:off x="5574901" y="2392913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9E361CA-8C23-CF49-B801-698E0CCF7BEA}"/>
                </a:ext>
              </a:extLst>
            </p:cNvPr>
            <p:cNvSpPr/>
            <p:nvPr/>
          </p:nvSpPr>
          <p:spPr>
            <a:xfrm>
              <a:off x="6736637" y="1950551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5EB85A8-93CE-6242-9D18-CCB095F2149D}"/>
                </a:ext>
              </a:extLst>
            </p:cNvPr>
            <p:cNvSpPr/>
            <p:nvPr/>
          </p:nvSpPr>
          <p:spPr>
            <a:xfrm>
              <a:off x="6611948" y="2949153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28247E5-D1BF-1F43-8C1C-E4B6163AFB2A}"/>
                </a:ext>
              </a:extLst>
            </p:cNvPr>
            <p:cNvSpPr/>
            <p:nvPr/>
          </p:nvSpPr>
          <p:spPr>
            <a:xfrm>
              <a:off x="5405772" y="3469445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09E944A-33DF-A541-B57F-F4EF71FFEBC2}"/>
                </a:ext>
              </a:extLst>
            </p:cNvPr>
            <p:cNvGrpSpPr/>
            <p:nvPr/>
          </p:nvGrpSpPr>
          <p:grpSpPr>
            <a:xfrm>
              <a:off x="7759708" y="2595365"/>
              <a:ext cx="2142695" cy="1076907"/>
              <a:chOff x="8016582" y="2579746"/>
              <a:chExt cx="2142695" cy="1076907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BAB21295-50F1-5346-A57A-27E1FAF7EA24}"/>
                  </a:ext>
                </a:extLst>
              </p:cNvPr>
              <p:cNvSpPr/>
              <p:nvPr/>
            </p:nvSpPr>
            <p:spPr>
              <a:xfrm>
                <a:off x="8127166" y="3351033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C93CC8E3-178B-524F-9D8E-5174172B4C84}"/>
                  </a:ext>
                </a:extLst>
              </p:cNvPr>
              <p:cNvSpPr/>
              <p:nvPr/>
            </p:nvSpPr>
            <p:spPr>
              <a:xfrm>
                <a:off x="8016582" y="2579746"/>
                <a:ext cx="468000" cy="468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36C9750-05D0-6E45-A006-73E5EE8E17F5}"/>
                  </a:ext>
                </a:extLst>
              </p:cNvPr>
              <p:cNvSpPr txBox="1"/>
              <p:nvPr/>
            </p:nvSpPr>
            <p:spPr>
              <a:xfrm>
                <a:off x="8533191" y="2624851"/>
                <a:ext cx="1399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Object labels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3ABC82B-F23D-A745-81F3-B681946EAC5B}"/>
                  </a:ext>
                </a:extLst>
              </p:cNvPr>
              <p:cNvSpPr txBox="1"/>
              <p:nvPr/>
            </p:nvSpPr>
            <p:spPr>
              <a:xfrm>
                <a:off x="8533191" y="3287321"/>
                <a:ext cx="162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Object features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93E0E-5884-E946-924E-B66F3FE6C0B0}"/>
                  </a:ext>
                </a:extLst>
              </p:cNvPr>
              <p:cNvSpPr txBox="1"/>
              <p:nvPr/>
            </p:nvSpPr>
            <p:spPr>
              <a:xfrm>
                <a:off x="647174" y="4707172"/>
                <a:ext cx="773570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93E0E-5884-E946-924E-B66F3FE6C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4" y="4707172"/>
                <a:ext cx="7735707" cy="1038489"/>
              </a:xfrm>
              <a:prstGeom prst="rect">
                <a:avLst/>
              </a:prstGeom>
              <a:blipFill>
                <a:blip r:embed="rId4"/>
                <a:stretch>
                  <a:fillRect l="-1148" t="-115854" r="-1475" b="-17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9BA700C-BC02-D14B-91DA-4E1021A6A1FF}"/>
              </a:ext>
            </a:extLst>
          </p:cNvPr>
          <p:cNvSpPr txBox="1"/>
          <p:nvPr/>
        </p:nvSpPr>
        <p:spPr>
          <a:xfrm>
            <a:off x="3657597" y="5923791"/>
            <a:ext cx="246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Edge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potential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functions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EC540A6-BE6B-FB45-BC68-363E0D1C8859}"/>
              </a:ext>
            </a:extLst>
          </p:cNvPr>
          <p:cNvSpPr txBox="1"/>
          <p:nvPr/>
        </p:nvSpPr>
        <p:spPr>
          <a:xfrm>
            <a:off x="6332549" y="5926565"/>
            <a:ext cx="2493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node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potential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functions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659F06-9B2D-CE4D-B130-98DC77D91438}"/>
              </a:ext>
            </a:extLst>
          </p:cNvPr>
          <p:cNvCxnSpPr>
            <a:stCxn id="116" idx="0"/>
          </p:cNvCxnSpPr>
          <p:nvPr/>
        </p:nvCxnSpPr>
        <p:spPr>
          <a:xfrm flipH="1" flipV="1">
            <a:off x="7127793" y="5418199"/>
            <a:ext cx="451348" cy="508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42ECCE2-D4D3-AD48-AAE1-3544D69C6E80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4443025" y="5418199"/>
            <a:ext cx="447282" cy="505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143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8490-30CE-2744-A4BE-7FE51212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4EB8B1-379F-6D43-BFC3-1DA1648289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Learning by maximizing the likelihood of the observed labels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altLang="zh-CN"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altLang="zh-CN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lang="en-CA" altLang="zh-CN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altLang="zh-CN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CA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altLang="zh-CN" dirty="0"/>
                  <a:t>I</a:t>
                </a:r>
                <a:r>
                  <a:rPr lang="en-US" dirty="0"/>
                  <a:t>nfer</a:t>
                </a:r>
                <a:r>
                  <a:rPr lang="en-US" altLang="zh-CN" dirty="0"/>
                  <a:t>ring</a:t>
                </a:r>
                <a:r>
                  <a:rPr lang="en-US" dirty="0"/>
                  <a:t> the posterior distributions </a:t>
                </a:r>
                <a14:m>
                  <m:oMath xmlns:m="http://schemas.openxmlformats.org/officeDocument/2006/math">
                    <m:r>
                      <a:rPr lang="en-CA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altLang="zh-CN"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  <m:r>
                      <a:rPr lang="en-CA" altLang="zh-CN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CA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altLang="zh-CN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altLang="zh-C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altLang="zh-CN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CA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dirty="0"/>
                  <a:t>approximate method</a:t>
                </a:r>
                <a:r>
                  <a:rPr lang="en-US" altLang="zh-CN" dirty="0"/>
                  <a:t>s</a:t>
                </a:r>
                <a:r>
                  <a:rPr lang="en-US" dirty="0"/>
                  <a:t> such as loop belief propagation is used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4EB8B1-379F-6D43-BFC3-1DA1648289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11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CE1F-46D8-1F49-B695-9DF9CD8A0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Statistical Relation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08D0F-AD8A-F84B-95FF-98890CA7E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Capable of modeling the dependency between the object labels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Some manually defined potential functions</a:t>
            </a:r>
          </a:p>
          <a:p>
            <a:pPr lvl="1"/>
            <a:r>
              <a:rPr lang="en-US" dirty="0"/>
              <a:t>Limited model capacity</a:t>
            </a:r>
          </a:p>
          <a:p>
            <a:pPr lvl="1"/>
            <a:r>
              <a:rPr lang="en-US" dirty="0"/>
              <a:t>Inference is difficult due to the complicated graph structures  </a:t>
            </a:r>
          </a:p>
        </p:txBody>
      </p:sp>
    </p:spTree>
    <p:extLst>
      <p:ext uri="{BB962C8B-B14F-4D97-AF65-F5344CB8AC3E}">
        <p14:creationId xmlns:p14="http://schemas.microsoft.com/office/powerpoint/2010/main" val="288037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6273-9FFD-0244-A44B-62A72788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Work:</a:t>
            </a:r>
            <a:r>
              <a:rPr lang="zh-CN" altLang="en-US" dirty="0"/>
              <a:t> </a:t>
            </a:r>
            <a:r>
              <a:rPr lang="en-CA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E39C6-F5E3-8D48-BF82-075A225F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46876"/>
          </a:xfrm>
        </p:spPr>
        <p:txBody>
          <a:bodyPr>
            <a:normAutofit/>
          </a:bodyPr>
          <a:lstStyle/>
          <a:p>
            <a:r>
              <a:rPr lang="en-US" dirty="0"/>
              <a:t>Learning effective </a:t>
            </a:r>
            <a:r>
              <a:rPr lang="en-US" altLang="zh-CN" dirty="0"/>
              <a:t>node</a:t>
            </a:r>
            <a:r>
              <a:rPr lang="en-US" dirty="0"/>
              <a:t> representations and then predicting the </a:t>
            </a:r>
            <a:r>
              <a:rPr lang="en-US" altLang="zh-CN" dirty="0"/>
              <a:t>node</a:t>
            </a:r>
            <a:r>
              <a:rPr lang="en-US" dirty="0"/>
              <a:t> labels independently </a:t>
            </a:r>
          </a:p>
          <a:p>
            <a:pPr lvl="1"/>
            <a:r>
              <a:rPr lang="en-US" dirty="0"/>
              <a:t>G</a:t>
            </a:r>
            <a:r>
              <a:rPr lang="en-US" altLang="zh-CN" dirty="0"/>
              <a:t>raph</a:t>
            </a:r>
            <a:r>
              <a:rPr lang="zh-CN" altLang="en-US" dirty="0"/>
              <a:t> </a:t>
            </a:r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dirty="0"/>
              <a:t>N</a:t>
            </a:r>
            <a:r>
              <a:rPr lang="en-US" altLang="zh-CN" dirty="0"/>
              <a:t>etworks</a:t>
            </a:r>
            <a:r>
              <a:rPr lang="en-US" dirty="0"/>
              <a:t> (</a:t>
            </a:r>
            <a:r>
              <a:rPr lang="en-US" dirty="0" err="1"/>
              <a:t>Kipf</a:t>
            </a:r>
            <a:r>
              <a:rPr lang="en-US" dirty="0"/>
              <a:t> et al. </a:t>
            </a:r>
            <a:r>
              <a:rPr lang="en-US" altLang="zh-CN" dirty="0"/>
              <a:t>2016)</a:t>
            </a:r>
            <a:endParaRPr lang="en-US" dirty="0"/>
          </a:p>
          <a:p>
            <a:pPr lvl="1"/>
            <a:r>
              <a:rPr lang="en-US" dirty="0"/>
              <a:t>G</a:t>
            </a:r>
            <a:r>
              <a:rPr lang="en-US" altLang="zh-CN" dirty="0"/>
              <a:t>raph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en-US" dirty="0"/>
              <a:t> (</a:t>
            </a:r>
            <a:r>
              <a:rPr lang="en-US" dirty="0" err="1"/>
              <a:t>Veličković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2017</a:t>
            </a:r>
            <a:r>
              <a:rPr lang="en-US" dirty="0"/>
              <a:t>)</a:t>
            </a:r>
          </a:p>
          <a:p>
            <a:pPr lvl="1"/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r>
              <a:rPr lang="zh-CN" altLang="en-US" dirty="0"/>
              <a:t> </a:t>
            </a:r>
            <a:r>
              <a:rPr lang="en-US" altLang="zh-CN" dirty="0"/>
              <a:t>passing</a:t>
            </a:r>
            <a:r>
              <a:rPr lang="zh-CN" altLang="en-US" dirty="0"/>
              <a:t> </a:t>
            </a:r>
            <a:r>
              <a:rPr lang="en-US" altLang="zh-CN" dirty="0"/>
              <a:t>(Gilmer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2017)</a:t>
            </a:r>
            <a:endParaRPr lang="en-US" dirty="0"/>
          </a:p>
          <a:p>
            <a:r>
              <a:rPr lang="en-US" altLang="zh-CN" dirty="0"/>
              <a:t>Predicting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labels</a:t>
            </a:r>
            <a:r>
              <a:rPr lang="zh-CN" altLang="en-US" dirty="0"/>
              <a:t> </a:t>
            </a:r>
            <a:r>
              <a:rPr lang="en-US" altLang="zh-CN" dirty="0"/>
              <a:t>independently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representations</a:t>
            </a:r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3648ED-8803-5A41-BCEC-369C0190EF15}"/>
              </a:ext>
            </a:extLst>
          </p:cNvPr>
          <p:cNvGrpSpPr/>
          <p:nvPr/>
        </p:nvGrpSpPr>
        <p:grpSpPr>
          <a:xfrm>
            <a:off x="5265989" y="4350648"/>
            <a:ext cx="5216079" cy="2401391"/>
            <a:chOff x="3590540" y="1860513"/>
            <a:chExt cx="6311863" cy="29434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B91B661-36C5-7E47-BB48-474D99F9531D}"/>
                </a:ext>
              </a:extLst>
            </p:cNvPr>
            <p:cNvSpPr/>
            <p:nvPr/>
          </p:nvSpPr>
          <p:spPr>
            <a:xfrm>
              <a:off x="3590540" y="3315400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843A133-5E64-0340-8E49-99CC1708DBAD}"/>
                </a:ext>
              </a:extLst>
            </p:cNvPr>
            <p:cNvSpPr/>
            <p:nvPr/>
          </p:nvSpPr>
          <p:spPr>
            <a:xfrm>
              <a:off x="4044935" y="2075309"/>
              <a:ext cx="468000" cy="468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A94C086-0326-9145-8297-54C4A92C186B}"/>
                </a:ext>
              </a:extLst>
            </p:cNvPr>
            <p:cNvSpPr/>
            <p:nvPr/>
          </p:nvSpPr>
          <p:spPr>
            <a:xfrm>
              <a:off x="5355489" y="3432206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AB89FE5-D2B9-0F4A-A32F-479A4CF4D9F3}"/>
                </a:ext>
              </a:extLst>
            </p:cNvPr>
            <p:cNvSpPr/>
            <p:nvPr/>
          </p:nvSpPr>
          <p:spPr>
            <a:xfrm>
              <a:off x="4512935" y="2796513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0F899F-35DC-8240-8E23-A515257AAD0D}"/>
                </a:ext>
              </a:extLst>
            </p:cNvPr>
            <p:cNvSpPr/>
            <p:nvPr/>
          </p:nvSpPr>
          <p:spPr>
            <a:xfrm>
              <a:off x="6403603" y="3951302"/>
              <a:ext cx="468000" cy="468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660B65C-4C93-CD4D-B8F4-083288728D64}"/>
                </a:ext>
              </a:extLst>
            </p:cNvPr>
            <p:cNvSpPr/>
            <p:nvPr/>
          </p:nvSpPr>
          <p:spPr>
            <a:xfrm>
              <a:off x="5494910" y="2328513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6D61DB-CAE2-0A4B-9F9C-D9C6529A7840}"/>
                </a:ext>
              </a:extLst>
            </p:cNvPr>
            <p:cNvSpPr/>
            <p:nvPr/>
          </p:nvSpPr>
          <p:spPr>
            <a:xfrm>
              <a:off x="6637603" y="1860513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AEDB2B-BD81-8645-A84E-19AB39D63D49}"/>
                </a:ext>
              </a:extLst>
            </p:cNvPr>
            <p:cNvSpPr/>
            <p:nvPr/>
          </p:nvSpPr>
          <p:spPr>
            <a:xfrm>
              <a:off x="6533976" y="2905907"/>
              <a:ext cx="468000" cy="46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1467C1C-8DD7-504C-A363-3931DC067D43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4512935" y="2309309"/>
              <a:ext cx="981975" cy="253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1AB6F2-F589-024F-AA26-08C8CFF94E6C}"/>
                </a:ext>
              </a:extLst>
            </p:cNvPr>
            <p:cNvCxnSpPr>
              <a:cxnSpLocks/>
              <a:stCxn id="6" idx="3"/>
              <a:endCxn id="5" idx="0"/>
            </p:cNvCxnSpPr>
            <p:nvPr/>
          </p:nvCxnSpPr>
          <p:spPr>
            <a:xfrm flipH="1">
              <a:off x="3824540" y="2474772"/>
              <a:ext cx="288932" cy="840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070758-7E8E-C445-BE05-31D5F7F542BE}"/>
                </a:ext>
              </a:extLst>
            </p:cNvPr>
            <p:cNvCxnSpPr>
              <a:cxnSpLocks/>
              <a:stCxn id="8" idx="3"/>
              <a:endCxn id="5" idx="6"/>
            </p:cNvCxnSpPr>
            <p:nvPr/>
          </p:nvCxnSpPr>
          <p:spPr>
            <a:xfrm flipH="1">
              <a:off x="4058540" y="3195976"/>
              <a:ext cx="522932" cy="3534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EA20A6-EC98-1940-924A-5425ED184E9A}"/>
                </a:ext>
              </a:extLst>
            </p:cNvPr>
            <p:cNvCxnSpPr>
              <a:cxnSpLocks/>
              <a:stCxn id="6" idx="5"/>
              <a:endCxn id="8" idx="1"/>
            </p:cNvCxnSpPr>
            <p:nvPr/>
          </p:nvCxnSpPr>
          <p:spPr>
            <a:xfrm>
              <a:off x="4444398" y="2474772"/>
              <a:ext cx="137074" cy="3902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0F3F220-9FCF-C143-9CB5-87D449619769}"/>
                </a:ext>
              </a:extLst>
            </p:cNvPr>
            <p:cNvCxnSpPr>
              <a:cxnSpLocks/>
              <a:stCxn id="10" idx="3"/>
              <a:endCxn id="8" idx="6"/>
            </p:cNvCxnSpPr>
            <p:nvPr/>
          </p:nvCxnSpPr>
          <p:spPr>
            <a:xfrm flipH="1">
              <a:off x="4980935" y="2727976"/>
              <a:ext cx="582512" cy="3025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C6FB576-B105-F84C-A70D-FEA31BE1DE5C}"/>
                </a:ext>
              </a:extLst>
            </p:cNvPr>
            <p:cNvCxnSpPr>
              <a:cxnSpLocks/>
              <a:stCxn id="7" idx="1"/>
              <a:endCxn id="8" idx="5"/>
            </p:cNvCxnSpPr>
            <p:nvPr/>
          </p:nvCxnSpPr>
          <p:spPr>
            <a:xfrm flipH="1" flipV="1">
              <a:off x="4912398" y="3195976"/>
              <a:ext cx="511628" cy="30476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E1D53F-A815-064F-BC8C-B651B9E38FAF}"/>
                </a:ext>
              </a:extLst>
            </p:cNvPr>
            <p:cNvCxnSpPr>
              <a:cxnSpLocks/>
              <a:stCxn id="10" idx="7"/>
              <a:endCxn id="11" idx="2"/>
            </p:cNvCxnSpPr>
            <p:nvPr/>
          </p:nvCxnSpPr>
          <p:spPr>
            <a:xfrm flipV="1">
              <a:off x="5894373" y="2094513"/>
              <a:ext cx="743230" cy="3025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0C88640-D395-0F43-9045-FE403E18B1AB}"/>
                </a:ext>
              </a:extLst>
            </p:cNvPr>
            <p:cNvCxnSpPr>
              <a:cxnSpLocks/>
              <a:stCxn id="10" idx="5"/>
              <a:endCxn id="12" idx="1"/>
            </p:cNvCxnSpPr>
            <p:nvPr/>
          </p:nvCxnSpPr>
          <p:spPr>
            <a:xfrm>
              <a:off x="5894373" y="2727976"/>
              <a:ext cx="708140" cy="2464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39CC9FA-DA86-B246-AE97-970B1E967A10}"/>
                </a:ext>
              </a:extLst>
            </p:cNvPr>
            <p:cNvCxnSpPr>
              <a:cxnSpLocks/>
              <a:stCxn id="12" idx="4"/>
              <a:endCxn id="9" idx="0"/>
            </p:cNvCxnSpPr>
            <p:nvPr/>
          </p:nvCxnSpPr>
          <p:spPr>
            <a:xfrm flipH="1">
              <a:off x="6637603" y="3373907"/>
              <a:ext cx="130373" cy="5773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4B8C55-C3B1-6641-8375-BBA9CC06F1AF}"/>
                </a:ext>
              </a:extLst>
            </p:cNvPr>
            <p:cNvCxnSpPr>
              <a:cxnSpLocks/>
              <a:stCxn id="7" idx="5"/>
              <a:endCxn id="9" idx="2"/>
            </p:cNvCxnSpPr>
            <p:nvPr/>
          </p:nvCxnSpPr>
          <p:spPr>
            <a:xfrm>
              <a:off x="5754952" y="3831669"/>
              <a:ext cx="648651" cy="3536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F0707-B9EF-3E4A-99C7-76C81579C761}"/>
                </a:ext>
              </a:extLst>
            </p:cNvPr>
            <p:cNvCxnSpPr>
              <a:cxnSpLocks/>
              <a:stCxn id="10" idx="4"/>
              <a:endCxn id="9" idx="1"/>
            </p:cNvCxnSpPr>
            <p:nvPr/>
          </p:nvCxnSpPr>
          <p:spPr>
            <a:xfrm>
              <a:off x="5728910" y="2796513"/>
              <a:ext cx="743230" cy="12233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1DEE76C-B1FE-0B45-AA8B-FD70F9CD4C3F}"/>
                </a:ext>
              </a:extLst>
            </p:cNvPr>
            <p:cNvGrpSpPr/>
            <p:nvPr/>
          </p:nvGrpSpPr>
          <p:grpSpPr>
            <a:xfrm>
              <a:off x="4155519" y="2543309"/>
              <a:ext cx="246832" cy="384621"/>
              <a:chOff x="4155519" y="2543309"/>
              <a:chExt cx="246832" cy="38462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9E4783B-75A1-E34E-BE5B-877CDCA2435D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5AC1EEF-C549-B042-AC33-9E964F53C110}"/>
                  </a:ext>
                </a:extLst>
              </p:cNvPr>
              <p:cNvCxnSpPr>
                <a:cxnSpLocks/>
                <a:stCxn id="57" idx="0"/>
                <a:endCxn id="6" idx="4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2F997DD-8334-0F43-B355-80EE1623FA63}"/>
                </a:ext>
              </a:extLst>
            </p:cNvPr>
            <p:cNvGrpSpPr/>
            <p:nvPr/>
          </p:nvGrpSpPr>
          <p:grpSpPr>
            <a:xfrm>
              <a:off x="3701124" y="3771407"/>
              <a:ext cx="246832" cy="384621"/>
              <a:chOff x="4155519" y="2543309"/>
              <a:chExt cx="246832" cy="38462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B691962-B33A-564A-8715-C06A9A8D37D2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3263C38-65EB-8740-A479-FF90694344BF}"/>
                  </a:ext>
                </a:extLst>
              </p:cNvPr>
              <p:cNvCxnSpPr>
                <a:stCxn id="55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BCFE3E4-72D9-504B-B0EF-9C213F7EE2D5}"/>
                </a:ext>
              </a:extLst>
            </p:cNvPr>
            <p:cNvGrpSpPr/>
            <p:nvPr/>
          </p:nvGrpSpPr>
          <p:grpSpPr>
            <a:xfrm>
              <a:off x="4634996" y="3264513"/>
              <a:ext cx="246832" cy="384621"/>
              <a:chOff x="4155519" y="2543309"/>
              <a:chExt cx="246832" cy="384621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60E0087-0F30-0648-8501-53CEAC3F8BDF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C2BEA60-E283-754D-8726-3CA833EB0644}"/>
                  </a:ext>
                </a:extLst>
              </p:cNvPr>
              <p:cNvCxnSpPr>
                <a:stCxn id="53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652BAF-9F8B-8E45-BEF3-183F72356E7A}"/>
                </a:ext>
              </a:extLst>
            </p:cNvPr>
            <p:cNvGrpSpPr/>
            <p:nvPr/>
          </p:nvGrpSpPr>
          <p:grpSpPr>
            <a:xfrm>
              <a:off x="5576657" y="2796513"/>
              <a:ext cx="246832" cy="384621"/>
              <a:chOff x="4155519" y="2543309"/>
              <a:chExt cx="246832" cy="384621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AF1D5FB-FC34-2F46-97CB-1424D93563AD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5407C5A-70C6-FF45-9CCA-161E5CF27E58}"/>
                  </a:ext>
                </a:extLst>
              </p:cNvPr>
              <p:cNvCxnSpPr>
                <a:stCxn id="51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C4CFBFD-D8CE-324E-9D03-78E7D8CBD4DF}"/>
                </a:ext>
              </a:extLst>
            </p:cNvPr>
            <p:cNvGrpSpPr/>
            <p:nvPr/>
          </p:nvGrpSpPr>
          <p:grpSpPr>
            <a:xfrm>
              <a:off x="5420242" y="3887396"/>
              <a:ext cx="246832" cy="384621"/>
              <a:chOff x="4155519" y="2543309"/>
              <a:chExt cx="246832" cy="384621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F0C3A38-9912-024F-A981-AA41A949D7ED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AF6B15B-884F-514D-92BA-AC2A8ABAA021}"/>
                  </a:ext>
                </a:extLst>
              </p:cNvPr>
              <p:cNvCxnSpPr>
                <a:stCxn id="49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3AAF968-5A9A-144F-B9DE-D39C86A81A9D}"/>
                </a:ext>
              </a:extLst>
            </p:cNvPr>
            <p:cNvGrpSpPr/>
            <p:nvPr/>
          </p:nvGrpSpPr>
          <p:grpSpPr>
            <a:xfrm>
              <a:off x="6521824" y="4419302"/>
              <a:ext cx="246832" cy="384621"/>
              <a:chOff x="4155519" y="2543309"/>
              <a:chExt cx="246832" cy="384621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4B49993-AFCB-114F-B4E7-EFD606015EAE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AD5F86D-F9C7-4A45-B709-289999E0A5AB}"/>
                  </a:ext>
                </a:extLst>
              </p:cNvPr>
              <p:cNvCxnSpPr>
                <a:stCxn id="47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94A255B-9C8B-114C-9342-B60B2DC98EC4}"/>
                </a:ext>
              </a:extLst>
            </p:cNvPr>
            <p:cNvGrpSpPr/>
            <p:nvPr/>
          </p:nvGrpSpPr>
          <p:grpSpPr>
            <a:xfrm>
              <a:off x="6653608" y="3373990"/>
              <a:ext cx="246832" cy="384621"/>
              <a:chOff x="4155519" y="2543309"/>
              <a:chExt cx="246832" cy="384621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EA5DD29-8D1A-E549-8D7A-7F237697645D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D82A539-13E4-594E-89D1-F5DFF7D69BB9}"/>
                  </a:ext>
                </a:extLst>
              </p:cNvPr>
              <p:cNvCxnSpPr>
                <a:stCxn id="45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ED2C85D-C76D-FB41-87FA-17B20CACA944}"/>
                </a:ext>
              </a:extLst>
            </p:cNvPr>
            <p:cNvGrpSpPr/>
            <p:nvPr/>
          </p:nvGrpSpPr>
          <p:grpSpPr>
            <a:xfrm>
              <a:off x="6737893" y="2314133"/>
              <a:ext cx="246832" cy="384621"/>
              <a:chOff x="4155519" y="2543309"/>
              <a:chExt cx="246832" cy="384621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C7E928-7BB3-5346-B087-408A239C7F64}"/>
                  </a:ext>
                </a:extLst>
              </p:cNvPr>
              <p:cNvSpPr/>
              <p:nvPr/>
            </p:nvSpPr>
            <p:spPr>
              <a:xfrm>
                <a:off x="4155519" y="2691105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54234F1-856C-8248-AF03-128486F884D9}"/>
                  </a:ext>
                </a:extLst>
              </p:cNvPr>
              <p:cNvCxnSpPr>
                <a:stCxn id="43" idx="0"/>
              </p:cNvCxnSpPr>
              <p:nvPr/>
            </p:nvCxnSpPr>
            <p:spPr>
              <a:xfrm flipV="1">
                <a:off x="4278935" y="2543309"/>
                <a:ext cx="0" cy="1477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F51ED75-83A0-8546-912B-5C2EEE487A77}"/>
                </a:ext>
              </a:extLst>
            </p:cNvPr>
            <p:cNvSpPr txBox="1"/>
            <p:nvPr/>
          </p:nvSpPr>
          <p:spPr>
            <a:xfrm>
              <a:off x="3656494" y="3364734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5C93F77-F2C7-5B49-BC45-E39C676A89F4}"/>
                </a:ext>
              </a:extLst>
            </p:cNvPr>
            <p:cNvSpPr/>
            <p:nvPr/>
          </p:nvSpPr>
          <p:spPr>
            <a:xfrm>
              <a:off x="4603720" y="2863080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4F155F7-5A23-C94B-94ED-B9D203F3C953}"/>
                </a:ext>
              </a:extLst>
            </p:cNvPr>
            <p:cNvSpPr/>
            <p:nvPr/>
          </p:nvSpPr>
          <p:spPr>
            <a:xfrm>
              <a:off x="5574901" y="2392913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43E33A2-8F75-3940-8072-D2639266D335}"/>
                </a:ext>
              </a:extLst>
            </p:cNvPr>
            <p:cNvSpPr/>
            <p:nvPr/>
          </p:nvSpPr>
          <p:spPr>
            <a:xfrm>
              <a:off x="6736637" y="1950551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540DC34-F0D3-F542-948F-3567266B4DBA}"/>
                </a:ext>
              </a:extLst>
            </p:cNvPr>
            <p:cNvSpPr/>
            <p:nvPr/>
          </p:nvSpPr>
          <p:spPr>
            <a:xfrm>
              <a:off x="6611948" y="2949153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940A103-0F2B-DA4C-B85E-CE740CB57595}"/>
                </a:ext>
              </a:extLst>
            </p:cNvPr>
            <p:cNvSpPr/>
            <p:nvPr/>
          </p:nvSpPr>
          <p:spPr>
            <a:xfrm>
              <a:off x="5405772" y="3469445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ACFC1A6-B2B3-CD45-A519-41FA2FF64522}"/>
                </a:ext>
              </a:extLst>
            </p:cNvPr>
            <p:cNvGrpSpPr/>
            <p:nvPr/>
          </p:nvGrpSpPr>
          <p:grpSpPr>
            <a:xfrm>
              <a:off x="7759708" y="2595365"/>
              <a:ext cx="2142695" cy="1076907"/>
              <a:chOff x="8016582" y="2579746"/>
              <a:chExt cx="2142695" cy="107690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7396094-0875-E449-A4B4-917DE7CEDF1F}"/>
                  </a:ext>
                </a:extLst>
              </p:cNvPr>
              <p:cNvSpPr/>
              <p:nvPr/>
            </p:nvSpPr>
            <p:spPr>
              <a:xfrm>
                <a:off x="8127166" y="3351033"/>
                <a:ext cx="246832" cy="2368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5210B84-BF03-DC49-ABEF-46A11CC412E4}"/>
                  </a:ext>
                </a:extLst>
              </p:cNvPr>
              <p:cNvSpPr/>
              <p:nvPr/>
            </p:nvSpPr>
            <p:spPr>
              <a:xfrm>
                <a:off x="8016582" y="2579746"/>
                <a:ext cx="468000" cy="468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31BC649-C71E-D44D-AE9D-E64866A9D5FB}"/>
                  </a:ext>
                </a:extLst>
              </p:cNvPr>
              <p:cNvSpPr txBox="1"/>
              <p:nvPr/>
            </p:nvSpPr>
            <p:spPr>
              <a:xfrm>
                <a:off x="8533191" y="2624851"/>
                <a:ext cx="1399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Object labels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0C9F243-4759-5A47-AA27-47C2D36FD74F}"/>
                  </a:ext>
                </a:extLst>
              </p:cNvPr>
              <p:cNvSpPr txBox="1"/>
              <p:nvPr/>
            </p:nvSpPr>
            <p:spPr>
              <a:xfrm>
                <a:off x="8533191" y="3287321"/>
                <a:ext cx="162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Object features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372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5571-6366-4C40-A07A-B942ED9A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(</a:t>
            </a:r>
            <a:r>
              <a:rPr lang="en-US" altLang="zh-CN" dirty="0" err="1"/>
              <a:t>Kipf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2016)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FD0AE-6258-CD4B-9D80-1B91E35BF0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Iteratively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representations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aggregating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representations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neighbors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own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representations</a:t>
                </a:r>
              </a:p>
              <a:p>
                <a:pPr lvl="1"/>
                <a:r>
                  <a:rPr lang="en-US" altLang="zh-CN" dirty="0"/>
                  <a:t>Starting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initial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features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4FD0AE-6258-CD4B-9D80-1B91E35BF0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940A3C7-0D24-A04D-92F4-E86CCC4C7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857" y="3387570"/>
            <a:ext cx="2995197" cy="2055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9BC3ED-7CF7-3645-806A-0E96DD85CAF9}"/>
                  </a:ext>
                </a:extLst>
              </p:cNvPr>
              <p:cNvSpPr/>
              <p:nvPr/>
            </p:nvSpPr>
            <p:spPr>
              <a:xfrm>
                <a:off x="2738381" y="3436588"/>
                <a:ext cx="2879314" cy="564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9BC3ED-7CF7-3645-806A-0E96DD85C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381" y="3436588"/>
                <a:ext cx="2879314" cy="564706"/>
              </a:xfrm>
              <a:prstGeom prst="rect">
                <a:avLst/>
              </a:prstGeom>
              <a:blipFill>
                <a:blip r:embed="rId4"/>
                <a:stretch>
                  <a:fillRect r="-8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CA760D0-9129-C94B-B1CD-528C6F0A5095}"/>
                  </a:ext>
                </a:extLst>
              </p:cNvPr>
              <p:cNvSpPr/>
              <p:nvPr/>
            </p:nvSpPr>
            <p:spPr>
              <a:xfrm>
                <a:off x="2162940" y="4489397"/>
                <a:ext cx="4704108" cy="68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sz="2800" dirty="0"/>
                  <a:t>)</a:t>
                </a:r>
                <a:endParaRPr lang="en-US" sz="28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CA760D0-9129-C94B-B1CD-528C6F0A5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940" y="4489397"/>
                <a:ext cx="4704108" cy="680764"/>
              </a:xfrm>
              <a:prstGeom prst="rect">
                <a:avLst/>
              </a:prstGeom>
              <a:blipFill>
                <a:blip r:embed="rId5"/>
                <a:stretch>
                  <a:fillRect l="-1344" r="-1613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A9AEFE1-9F87-B647-BCAD-A315F793DEAD}"/>
                  </a:ext>
                </a:extLst>
              </p:cNvPr>
              <p:cNvSpPr/>
              <p:nvPr/>
            </p:nvSpPr>
            <p:spPr>
              <a:xfrm>
                <a:off x="3084594" y="4033621"/>
                <a:ext cx="1770869" cy="537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A9AEFE1-9F87-B647-BCAD-A315F793D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594" y="4033621"/>
                <a:ext cx="1770869" cy="537776"/>
              </a:xfrm>
              <a:prstGeom prst="rect">
                <a:avLst/>
              </a:prstGeom>
              <a:blipFill>
                <a:blip r:embed="rId6"/>
                <a:stretch>
                  <a:fillRect t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625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AF99-8E42-AC4B-B4F4-BF98A40B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Cos of Graph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4D955-3EFC-D44A-BF5A-4F2202DD6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Learns effective </a:t>
            </a:r>
            <a:r>
              <a:rPr lang="en-US" altLang="zh-CN" dirty="0"/>
              <a:t>node</a:t>
            </a:r>
            <a:r>
              <a:rPr lang="en-US" dirty="0"/>
              <a:t> representations by feature propagations</a:t>
            </a:r>
          </a:p>
          <a:p>
            <a:pPr lvl="1"/>
            <a:r>
              <a:rPr lang="en-US" dirty="0"/>
              <a:t>High model compacity by using multiple non-linear graph convolutional layers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Ignore the dependency between </a:t>
            </a:r>
            <a:r>
              <a:rPr lang="en-US" altLang="zh-CN" dirty="0"/>
              <a:t>node</a:t>
            </a:r>
            <a:r>
              <a:rPr lang="en-US" dirty="0"/>
              <a:t> labels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947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7260</TotalTime>
  <Words>1138</Words>
  <Application>Microsoft Macintosh PowerPoint</Application>
  <PresentationFormat>Widescreen</PresentationFormat>
  <Paragraphs>199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等线</vt:lpstr>
      <vt:lpstr>等线 Light</vt:lpstr>
      <vt:lpstr>Hannotate TC Bold</vt:lpstr>
      <vt:lpstr>Arial</vt:lpstr>
      <vt:lpstr>Calibri</vt:lpstr>
      <vt:lpstr>Calibri Light</vt:lpstr>
      <vt:lpstr>Cambria Math</vt:lpstr>
      <vt:lpstr>Office Theme</vt:lpstr>
      <vt:lpstr>GMNN: Graph Markov Neural Networks</vt:lpstr>
      <vt:lpstr>Graphs are Ubiquitous</vt:lpstr>
      <vt:lpstr>Semi-supervised Object Classification</vt:lpstr>
      <vt:lpstr>Related Work: Statistical Relational Learning</vt:lpstr>
      <vt:lpstr>Optimization of Statistical Relational Learning </vt:lpstr>
      <vt:lpstr>Pros and Cons of Statistical Relation Learning</vt:lpstr>
      <vt:lpstr>Related Work: Graph Neural Networks</vt:lpstr>
      <vt:lpstr>Graph Convolutional Networks  (Kipf et al. 2016)</vt:lpstr>
      <vt:lpstr>Pros and Cos of Graph Neural Networks</vt:lpstr>
      <vt:lpstr>Can we combine the advantages of both worlds?</vt:lpstr>
      <vt:lpstr>GMNN: Graph Markov Neural Networks  (Qu, Bengio, and Tang, ICML’19)</vt:lpstr>
      <vt:lpstr>GMNN: Graph Markov Neural Networks</vt:lpstr>
      <vt:lpstr>Optimization with Pseudolikelihood Variational-EM</vt:lpstr>
      <vt:lpstr>Inference/E-step: approximate p_ϕ (〖y_U |y_L,x〗_V) </vt:lpstr>
      <vt:lpstr>Inference/E-step: approximate p_ϕ (〖y_U |y_L,x〗_V) </vt:lpstr>
      <vt:lpstr>Inference/E-step: approximate p_ϕ (〖y_U |y_L,x〗_V) </vt:lpstr>
      <vt:lpstr>Learning/M-step: </vt:lpstr>
      <vt:lpstr>Learning/M-step: </vt:lpstr>
      <vt:lpstr>Overall Optimization Procedure</vt:lpstr>
      <vt:lpstr>Applications: Object/Node Classification</vt:lpstr>
      <vt:lpstr>Results of Node Classification</vt:lpstr>
      <vt:lpstr>Few-shot Learning Settings</vt:lpstr>
      <vt:lpstr>Ablation Study on the Learning Network p_ϕ (〖y_n |y〗_(NB(n)) )</vt:lpstr>
      <vt:lpstr>Ablation Study on the Inference Network q_θ (〖y_n |x〗_V )</vt:lpstr>
      <vt:lpstr>Convergence Analysis of Optimization</vt:lpstr>
      <vt:lpstr>Applications: Unsupervised Node Representation Learning</vt:lpstr>
      <vt:lpstr>Node/Object classification</vt:lpstr>
      <vt:lpstr>Applications: Link Classification</vt:lpstr>
      <vt:lpstr>Summary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SDM’19 Workshop on Deep Learning for Graphs</dc:title>
  <dc:creator>jian tang</dc:creator>
  <cp:lastModifiedBy>Xiusi Chen</cp:lastModifiedBy>
  <cp:revision>81</cp:revision>
  <dcterms:created xsi:type="dcterms:W3CDTF">2019-05-04T01:17:58Z</dcterms:created>
  <dcterms:modified xsi:type="dcterms:W3CDTF">2019-05-21T05:20:43Z</dcterms:modified>
</cp:coreProperties>
</file>